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handoutMasterIdLst>
    <p:handoutMasterId r:id="rId13"/>
  </p:handoutMasterIdLst>
  <p:sldIdLst>
    <p:sldId id="256" r:id="rId2"/>
    <p:sldId id="408" r:id="rId3"/>
    <p:sldId id="409" r:id="rId4"/>
    <p:sldId id="410" r:id="rId5"/>
    <p:sldId id="411" r:id="rId6"/>
    <p:sldId id="412" r:id="rId7"/>
    <p:sldId id="413" r:id="rId8"/>
    <p:sldId id="414" r:id="rId9"/>
    <p:sldId id="415" r:id="rId10"/>
    <p:sldId id="416" r:id="rId11"/>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2D200454-40CA-4A62-9FC3-DE9A4176ACB9}">
      <p15:notesGuideLst xmlns="" xmlns:p15="http://schemas.microsoft.com/office/powerpoint/2012/main">
        <p15:guide id="1" orient="horz" pos="3132">
          <p15:clr>
            <a:srgbClr val="A4A3A4"/>
          </p15:clr>
        </p15:guide>
        <p15:guide id="2" pos="214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rederik Silbye" initials="FS" lastIdx="6" clrIdx="0"/>
  <p:cmAuthor id="1" name="Alexander Rygner Holm" initials="ARH"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4F0"/>
    <a:srgbClr val="FCF600"/>
    <a:srgbClr val="499161"/>
    <a:srgbClr val="CFE7D7"/>
    <a:srgbClr val="E6F2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Ingen typografi, tabelgit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Ingen typografi, intet git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51" autoAdjust="0"/>
    <p:restoredTop sz="99200" autoAdjust="0"/>
  </p:normalViewPr>
  <p:slideViewPr>
    <p:cSldViewPr snapToGrid="0" snapToObjects="1">
      <p:cViewPr varScale="1">
        <p:scale>
          <a:sx n="117" d="100"/>
          <a:sy n="117" d="100"/>
        </p:scale>
        <p:origin x="-534" y="-102"/>
      </p:cViewPr>
      <p:guideLst>
        <p:guide orient="horz" pos="2160"/>
        <p:guide pos="3840"/>
      </p:guideLst>
    </p:cSldViewPr>
  </p:slideViewPr>
  <p:outlineViewPr>
    <p:cViewPr>
      <p:scale>
        <a:sx n="33" d="100"/>
        <a:sy n="33" d="100"/>
      </p:scale>
      <p:origin x="264" y="0"/>
    </p:cViewPr>
  </p:outlineViewPr>
  <p:notesTextViewPr>
    <p:cViewPr>
      <p:scale>
        <a:sx n="1" d="1"/>
        <a:sy n="1" d="1"/>
      </p:scale>
      <p:origin x="0" y="0"/>
    </p:cViewPr>
  </p:notesTextViewPr>
  <p:notesViewPr>
    <p:cSldViewPr snapToGrid="0" snapToObjects="1">
      <p:cViewPr varScale="1">
        <p:scale>
          <a:sx n="79" d="100"/>
          <a:sy n="79" d="100"/>
        </p:scale>
        <p:origin x="-3930" y="-78"/>
      </p:cViewPr>
      <p:guideLst>
        <p:guide orient="horz" pos="3132"/>
        <p:guide pos="214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9099" cy="497205"/>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854939" y="0"/>
            <a:ext cx="2949099" cy="497205"/>
          </a:xfrm>
          <a:prstGeom prst="rect">
            <a:avLst/>
          </a:prstGeom>
        </p:spPr>
        <p:txBody>
          <a:bodyPr vert="horz" lIns="91440" tIns="45720" rIns="91440" bIns="45720" rtlCol="0"/>
          <a:lstStyle>
            <a:lvl1pPr algn="r">
              <a:defRPr sz="1200"/>
            </a:lvl1pPr>
          </a:lstStyle>
          <a:p>
            <a:fld id="{CB1AC7A1-2BA0-4BE6-A35A-AFD4FD553A7B}" type="datetimeFigureOut">
              <a:rPr lang="da-DK" smtClean="0"/>
              <a:t>07-12-2018</a:t>
            </a:fld>
            <a:endParaRPr lang="da-DK"/>
          </a:p>
        </p:txBody>
      </p:sp>
      <p:sp>
        <p:nvSpPr>
          <p:cNvPr id="4" name="Pladsholder til sidefod 3"/>
          <p:cNvSpPr>
            <a:spLocks noGrp="1"/>
          </p:cNvSpPr>
          <p:nvPr>
            <p:ph type="ftr" sz="quarter" idx="2"/>
          </p:nvPr>
        </p:nvSpPr>
        <p:spPr>
          <a:xfrm>
            <a:off x="0" y="9445169"/>
            <a:ext cx="2949099" cy="497205"/>
          </a:xfrm>
          <a:prstGeom prst="rect">
            <a:avLst/>
          </a:prstGeom>
        </p:spPr>
        <p:txBody>
          <a:bodyPr vert="horz" lIns="91440" tIns="45720" rIns="91440" bIns="45720" rtlCol="0" anchor="b"/>
          <a:lstStyle>
            <a:lvl1pPr algn="l">
              <a:defRPr sz="1200"/>
            </a:lvl1pPr>
          </a:lstStyle>
          <a:p>
            <a:endParaRPr lang="da-DK"/>
          </a:p>
        </p:txBody>
      </p:sp>
      <p:sp>
        <p:nvSpPr>
          <p:cNvPr id="5" name="Pladsholder til diasnummer 4"/>
          <p:cNvSpPr>
            <a:spLocks noGrp="1"/>
          </p:cNvSpPr>
          <p:nvPr>
            <p:ph type="sldNum" sz="quarter" idx="3"/>
          </p:nvPr>
        </p:nvSpPr>
        <p:spPr>
          <a:xfrm>
            <a:off x="3854939" y="9445169"/>
            <a:ext cx="2949099" cy="497205"/>
          </a:xfrm>
          <a:prstGeom prst="rect">
            <a:avLst/>
          </a:prstGeom>
        </p:spPr>
        <p:txBody>
          <a:bodyPr vert="horz" lIns="91440" tIns="45720" rIns="91440" bIns="45720" rtlCol="0" anchor="b"/>
          <a:lstStyle>
            <a:lvl1pPr algn="r">
              <a:defRPr sz="1200"/>
            </a:lvl1pPr>
          </a:lstStyle>
          <a:p>
            <a:fld id="{DA8DA306-9EEC-4CAD-9BF2-1F03EAECD5DF}" type="slidenum">
              <a:rPr lang="da-DK" smtClean="0"/>
              <a:t>‹nr.›</a:t>
            </a:fld>
            <a:endParaRPr lang="da-DK"/>
          </a:p>
        </p:txBody>
      </p:sp>
    </p:spTree>
    <p:extLst>
      <p:ext uri="{BB962C8B-B14F-4D97-AF65-F5344CB8AC3E}">
        <p14:creationId xmlns:p14="http://schemas.microsoft.com/office/powerpoint/2010/main" val="605061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BFE4202C-E7B8-BF4C-8B2C-02545DC9008C}" type="datetimeFigureOut">
              <a:t>07-12-2018</a:t>
            </a:fld>
            <a:endParaRPr lang="en-US"/>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6" name="Footer Placehold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989E847B-747C-3F4C-92A0-BDFEAE546C7E}" type="slidenum">
              <a:t>‹nr.›</a:t>
            </a:fld>
            <a:endParaRPr lang="en-US"/>
          </a:p>
        </p:txBody>
      </p:sp>
    </p:spTree>
    <p:extLst>
      <p:ext uri="{BB962C8B-B14F-4D97-AF65-F5344CB8AC3E}">
        <p14:creationId xmlns:p14="http://schemas.microsoft.com/office/powerpoint/2010/main" val="2102324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989E847B-747C-3F4C-92A0-BDFEAE546C7E}" type="slidenum">
              <a:rPr lang="da-DK" smtClean="0"/>
              <a:t>1</a:t>
            </a:fld>
            <a:endParaRPr lang="da-DK"/>
          </a:p>
        </p:txBody>
      </p:sp>
    </p:spTree>
    <p:extLst>
      <p:ext uri="{BB962C8B-B14F-4D97-AF65-F5344CB8AC3E}">
        <p14:creationId xmlns:p14="http://schemas.microsoft.com/office/powerpoint/2010/main" val="18422222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Forside 01">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720000" y="4280400"/>
            <a:ext cx="9144000" cy="917639"/>
          </a:xfrm>
          <a:solidFill>
            <a:schemeClr val="bg1"/>
          </a:solidFill>
        </p:spPr>
        <p:txBody>
          <a:bodyPr lIns="0" anchor="t" anchorCtr="0"/>
          <a:lstStyle>
            <a:lvl1pPr algn="l">
              <a:defRPr sz="4000"/>
            </a:lvl1pPr>
          </a:lstStyle>
          <a:p>
            <a:r>
              <a:rPr lang="da-DK" smtClean="0"/>
              <a:t>Klik for at redigere i master</a:t>
            </a:r>
            <a:endParaRPr lang="en-US" dirty="0"/>
          </a:p>
        </p:txBody>
      </p:sp>
      <p:sp>
        <p:nvSpPr>
          <p:cNvPr id="3" name="Subtitle 2"/>
          <p:cNvSpPr>
            <a:spLocks noGrp="1"/>
          </p:cNvSpPr>
          <p:nvPr>
            <p:ph type="subTitle" idx="1"/>
          </p:nvPr>
        </p:nvSpPr>
        <p:spPr>
          <a:xfrm>
            <a:off x="720000" y="5194800"/>
            <a:ext cx="9144000" cy="424732"/>
          </a:xfrm>
          <a:solidFill>
            <a:schemeClr val="bg1"/>
          </a:solidFill>
        </p:spPr>
        <p:txBody>
          <a:bodyPr lIns="0">
            <a:sp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smtClean="0"/>
              <a:t>Klik for at redigere i master</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00" y="707289"/>
            <a:ext cx="1647568" cy="254000"/>
          </a:xfrm>
          <a:prstGeom prst="rect">
            <a:avLst/>
          </a:prstGeom>
        </p:spPr>
      </p:pic>
    </p:spTree>
    <p:extLst>
      <p:ext uri="{BB962C8B-B14F-4D97-AF65-F5344CB8AC3E}">
        <p14:creationId xmlns:p14="http://schemas.microsoft.com/office/powerpoint/2010/main" val="1125327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Forside 0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0" y="1"/>
            <a:ext cx="12190759" cy="685800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681900" y="4280400"/>
            <a:ext cx="9144000" cy="917639"/>
          </a:xfrm>
          <a:noFill/>
        </p:spPr>
        <p:txBody>
          <a:bodyPr lIns="0" anchor="t" anchorCtr="0"/>
          <a:lstStyle>
            <a:lvl1pPr algn="l">
              <a:defRPr sz="4000">
                <a:solidFill>
                  <a:schemeClr val="tx1"/>
                </a:solidFill>
              </a:defRPr>
            </a:lvl1pPr>
          </a:lstStyle>
          <a:p>
            <a:r>
              <a:rPr lang="da-DK" smtClean="0"/>
              <a:t>Klik for at redigere i master</a:t>
            </a:r>
            <a:endParaRPr lang="en-US" dirty="0"/>
          </a:p>
        </p:txBody>
      </p:sp>
      <p:sp>
        <p:nvSpPr>
          <p:cNvPr id="3" name="Subtitle 2"/>
          <p:cNvSpPr>
            <a:spLocks noGrp="1"/>
          </p:cNvSpPr>
          <p:nvPr>
            <p:ph type="subTitle" idx="1"/>
          </p:nvPr>
        </p:nvSpPr>
        <p:spPr>
          <a:xfrm>
            <a:off x="681900" y="5004300"/>
            <a:ext cx="9144000" cy="424732"/>
          </a:xfrm>
          <a:noFill/>
        </p:spPr>
        <p:txBody>
          <a:bodyPr lIns="0" tIns="46800" rIns="0">
            <a:spAutoFit/>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smtClean="0"/>
              <a:t>Klik for at redigere i master</a:t>
            </a:r>
            <a:endParaRPr lang="en-US" dirty="0"/>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00" y="707289"/>
            <a:ext cx="1647567" cy="253999"/>
          </a:xfrm>
          <a:prstGeom prst="rect">
            <a:avLst/>
          </a:prstGeom>
        </p:spPr>
      </p:pic>
    </p:spTree>
    <p:extLst>
      <p:ext uri="{BB962C8B-B14F-4D97-AF65-F5344CB8AC3E}">
        <p14:creationId xmlns:p14="http://schemas.microsoft.com/office/powerpoint/2010/main" val="110848541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 Lys">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720000" y="4385907"/>
            <a:ext cx="8010000" cy="1119743"/>
          </a:xfrm>
          <a:noFill/>
        </p:spPr>
        <p:txBody>
          <a:bodyPr anchor="ctr" anchorCtr="0">
            <a:normAutofit/>
          </a:bodyPr>
          <a:lstStyle>
            <a:lvl1pPr>
              <a:defRPr>
                <a:solidFill>
                  <a:schemeClr val="tx2"/>
                </a:solidFill>
              </a:defRPr>
            </a:lvl1pPr>
          </a:lstStyle>
          <a:p>
            <a:r>
              <a:rPr lang="da-DK" smtClean="0"/>
              <a:t>Klik for at redigere i master</a:t>
            </a:r>
            <a:endParaRPr lang="en-US" dirty="0"/>
          </a:p>
        </p:txBody>
      </p:sp>
      <p:sp>
        <p:nvSpPr>
          <p:cNvPr id="4" name="Text Placeholder 3"/>
          <p:cNvSpPr>
            <a:spLocks noGrp="1"/>
          </p:cNvSpPr>
          <p:nvPr>
            <p:ph type="body" sz="quarter" idx="10" hasCustomPrompt="1"/>
          </p:nvPr>
        </p:nvSpPr>
        <p:spPr>
          <a:xfrm>
            <a:off x="720725" y="703263"/>
            <a:ext cx="2032100" cy="1865569"/>
          </a:xfrm>
          <a:solidFill>
            <a:schemeClr val="bg1"/>
          </a:solidFill>
        </p:spPr>
        <p:txBody>
          <a:bodyPr lIns="0">
            <a:normAutofit/>
          </a:bodyPr>
          <a:lstStyle>
            <a:lvl1pPr marL="0" indent="0">
              <a:buNone/>
              <a:defRPr sz="12000" baseline="0">
                <a:solidFill>
                  <a:schemeClr val="tx1"/>
                </a:solidFill>
                <a:latin typeface="Arial" charset="0"/>
                <a:ea typeface="Arial" charset="0"/>
                <a:cs typeface="Arial" charset="0"/>
              </a:defRPr>
            </a:lvl1pPr>
            <a:lvl2pPr marL="457200" indent="0">
              <a:buNone/>
              <a:defRPr>
                <a:solidFill>
                  <a:schemeClr val="bg2"/>
                </a:solidFill>
                <a:latin typeface="Arial" charset="0"/>
                <a:ea typeface="Arial" charset="0"/>
                <a:cs typeface="Arial" charset="0"/>
              </a:defRPr>
            </a:lvl2pPr>
            <a:lvl3pPr marL="914400" indent="0">
              <a:buNone/>
              <a:defRPr>
                <a:solidFill>
                  <a:schemeClr val="bg2"/>
                </a:solidFill>
                <a:latin typeface="Arial" charset="0"/>
                <a:ea typeface="Arial" charset="0"/>
                <a:cs typeface="Arial" charset="0"/>
              </a:defRPr>
            </a:lvl3pPr>
            <a:lvl4pPr marL="1371600" indent="0">
              <a:buNone/>
              <a:defRPr>
                <a:solidFill>
                  <a:schemeClr val="bg2"/>
                </a:solidFill>
                <a:latin typeface="Arial" charset="0"/>
                <a:ea typeface="Arial" charset="0"/>
                <a:cs typeface="Arial" charset="0"/>
              </a:defRPr>
            </a:lvl4pPr>
            <a:lvl5pPr marL="1828800" indent="0">
              <a:buNone/>
              <a:defRPr>
                <a:solidFill>
                  <a:schemeClr val="bg2"/>
                </a:solidFill>
                <a:latin typeface="Arial" charset="0"/>
                <a:ea typeface="Arial" charset="0"/>
                <a:cs typeface="Arial" charset="0"/>
              </a:defRPr>
            </a:lvl5pPr>
          </a:lstStyle>
          <a:p>
            <a:pPr lvl="0"/>
            <a:r>
              <a:rPr lang="da-DK" dirty="0" smtClean="0"/>
              <a:t>#</a:t>
            </a:r>
            <a:endParaRPr lang="en-US" dirty="0"/>
          </a:p>
        </p:txBody>
      </p:sp>
    </p:spTree>
    <p:extLst>
      <p:ext uri="{BB962C8B-B14F-4D97-AF65-F5344CB8AC3E}">
        <p14:creationId xmlns:p14="http://schemas.microsoft.com/office/powerpoint/2010/main" val="17814392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p:bg>
      <p:bgRef idx="1001">
        <a:schemeClr val="bg2"/>
      </p:bgRef>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720000" y="5990400"/>
            <a:ext cx="4114800" cy="365125"/>
          </a:xfrm>
        </p:spPr>
        <p:txBody>
          <a:body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F79368AF-1170-5D45-AB85-F739246C0D5C}" type="slidenum">
              <a:rPr lang="en-US" smtClean="0"/>
              <a:pPr/>
              <a:t>‹nr.›</a:t>
            </a:fld>
            <a:endParaRPr lang="en-US" dirty="0"/>
          </a:p>
        </p:txBody>
      </p:sp>
      <p:sp>
        <p:nvSpPr>
          <p:cNvPr id="9" name="Text Placeholder 8"/>
          <p:cNvSpPr>
            <a:spLocks noGrp="1"/>
          </p:cNvSpPr>
          <p:nvPr>
            <p:ph type="body" sz="quarter" idx="13" hasCustomPrompt="1"/>
          </p:nvPr>
        </p:nvSpPr>
        <p:spPr>
          <a:xfrm>
            <a:off x="720001" y="720000"/>
            <a:ext cx="8010000" cy="1008063"/>
          </a:xfrm>
        </p:spPr>
        <p:txBody>
          <a:bodyPr>
            <a:noAutofit/>
          </a:bodyPr>
          <a:lstStyle>
            <a:lvl1pPr marL="0" indent="0">
              <a:buNone/>
              <a:defRPr sz="3000">
                <a:solidFill>
                  <a:schemeClr val="tx2"/>
                </a:solidFill>
                <a:latin typeface="Arial" charset="0"/>
                <a:ea typeface="Arial" charset="0"/>
                <a:cs typeface="Arial" charset="0"/>
              </a:defRPr>
            </a:lvl1pPr>
            <a:lvl2pPr marL="457200" indent="0">
              <a:buNone/>
              <a:defRPr sz="3000">
                <a:solidFill>
                  <a:schemeClr val="tx2"/>
                </a:solidFill>
                <a:latin typeface="Arial" charset="0"/>
                <a:ea typeface="Arial" charset="0"/>
                <a:cs typeface="Arial" charset="0"/>
              </a:defRPr>
            </a:lvl2pPr>
            <a:lvl3pPr marL="914400" indent="0">
              <a:buNone/>
              <a:defRPr sz="3000">
                <a:solidFill>
                  <a:schemeClr val="tx2"/>
                </a:solidFill>
                <a:latin typeface="Arial" charset="0"/>
                <a:ea typeface="Arial" charset="0"/>
                <a:cs typeface="Arial" charset="0"/>
              </a:defRPr>
            </a:lvl3pPr>
            <a:lvl4pPr marL="1371600" indent="0">
              <a:buNone/>
              <a:defRPr sz="3000">
                <a:solidFill>
                  <a:schemeClr val="tx2"/>
                </a:solidFill>
                <a:latin typeface="Arial" charset="0"/>
                <a:ea typeface="Arial" charset="0"/>
                <a:cs typeface="Arial" charset="0"/>
              </a:defRPr>
            </a:lvl4pPr>
            <a:lvl5pPr marL="1828800" indent="0">
              <a:buNone/>
              <a:defRPr sz="3000">
                <a:solidFill>
                  <a:schemeClr val="tx2"/>
                </a:solidFill>
                <a:latin typeface="Arial" charset="0"/>
                <a:ea typeface="Arial" charset="0"/>
                <a:cs typeface="Arial" charset="0"/>
              </a:defRPr>
            </a:lvl5pPr>
          </a:lstStyle>
          <a:p>
            <a:pPr lvl="0"/>
            <a:r>
              <a:rPr lang="da-DK" dirty="0" err="1" smtClean="0"/>
              <a:t>Click</a:t>
            </a:r>
            <a:r>
              <a:rPr lang="da-DK" dirty="0" smtClean="0"/>
              <a:t> to </a:t>
            </a:r>
            <a:r>
              <a:rPr lang="da-DK" dirty="0" err="1" smtClean="0"/>
              <a:t>add</a:t>
            </a:r>
            <a:r>
              <a:rPr lang="da-DK" dirty="0" smtClean="0"/>
              <a:t> </a:t>
            </a:r>
            <a:r>
              <a:rPr lang="da-DK" dirty="0" err="1" smtClean="0"/>
              <a:t>headline</a:t>
            </a:r>
            <a:endParaRPr lang="en-US" dirty="0"/>
          </a:p>
        </p:txBody>
      </p:sp>
      <p:sp>
        <p:nvSpPr>
          <p:cNvPr id="3" name="Text Placeholder 2"/>
          <p:cNvSpPr>
            <a:spLocks noGrp="1"/>
          </p:cNvSpPr>
          <p:nvPr>
            <p:ph type="body" sz="quarter" idx="14"/>
          </p:nvPr>
        </p:nvSpPr>
        <p:spPr>
          <a:xfrm>
            <a:off x="720000" y="1990744"/>
            <a:ext cx="8008938" cy="3813156"/>
          </a:xfrm>
        </p:spPr>
        <p:txBody>
          <a:bodyPr>
            <a:normAutofit/>
          </a:bodyPr>
          <a:lstStyle>
            <a:lvl1pPr marL="0" indent="0">
              <a:lnSpc>
                <a:spcPts val="2800"/>
              </a:lnSpc>
              <a:buNone/>
              <a:defRPr sz="2400">
                <a:solidFill>
                  <a:schemeClr val="tx1">
                    <a:lumMod val="65000"/>
                    <a:lumOff val="35000"/>
                  </a:schemeClr>
                </a:solidFill>
              </a:defRPr>
            </a:lvl1pPr>
            <a:lvl2pPr marL="355600" indent="-355600">
              <a:lnSpc>
                <a:spcPts val="2800"/>
              </a:lnSpc>
              <a:spcAft>
                <a:spcPts val="1400"/>
              </a:spcAft>
              <a:tabLst/>
              <a:defRPr>
                <a:solidFill>
                  <a:schemeClr val="tx1">
                    <a:lumMod val="65000"/>
                    <a:lumOff val="35000"/>
                  </a:schemeClr>
                </a:solidFill>
              </a:defRPr>
            </a:lvl2pPr>
            <a:lvl3pPr marL="711200" indent="-355600">
              <a:tabLst/>
              <a:defRPr sz="2000">
                <a:solidFill>
                  <a:schemeClr val="tx1">
                    <a:lumMod val="65000"/>
                    <a:lumOff val="35000"/>
                  </a:schemeClr>
                </a:solidFill>
              </a:defRPr>
            </a:lvl3pPr>
            <a:lvl4pPr marL="1104900" indent="-355600">
              <a:tabLst/>
              <a:defRPr sz="2000">
                <a:solidFill>
                  <a:schemeClr val="tx1">
                    <a:lumMod val="65000"/>
                    <a:lumOff val="35000"/>
                  </a:schemeClr>
                </a:solidFill>
              </a:defRPr>
            </a:lvl4pPr>
            <a:lvl5pPr marL="1460500" indent="-355600">
              <a:tabLst/>
              <a:defRPr sz="2000">
                <a:solidFill>
                  <a:schemeClr val="tx1">
                    <a:lumMod val="65000"/>
                    <a:lumOff val="35000"/>
                  </a:schemeClr>
                </a:solidFill>
              </a:defRPr>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a:p>
        </p:txBody>
      </p:sp>
    </p:spTree>
    <p:extLst>
      <p:ext uri="{BB962C8B-B14F-4D97-AF65-F5344CB8AC3E}">
        <p14:creationId xmlns:p14="http://schemas.microsoft.com/office/powerpoint/2010/main" val="180221767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s">
    <p:bg>
      <p:bgRef idx="1001">
        <a:schemeClr val="bg2"/>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20001" y="1825625"/>
            <a:ext cx="5181600" cy="3982747"/>
          </a:xfrm>
        </p:spPr>
        <p:txBody>
          <a:bodyPr/>
          <a:lstStyle>
            <a:lvl1pPr marL="0" indent="0">
              <a:buNone/>
              <a:defRPr sz="2000"/>
            </a:lvl1pPr>
            <a:lvl2pPr marL="355600" indent="-355600">
              <a:tabLst/>
              <a:defRPr sz="2000"/>
            </a:lvl2pPr>
            <a:lvl3pPr marL="749300" indent="-228600">
              <a:tabLst/>
              <a:defRPr sz="1800"/>
            </a:lvl3pPr>
            <a:lvl4pPr marL="749300" indent="-228600">
              <a:tabLst/>
              <a:defRPr sz="1600"/>
            </a:lvl4pPr>
            <a:lvl5pPr marL="749300" indent="-228600">
              <a:tabLst/>
              <a:defRPr sz="1600"/>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a:p>
        </p:txBody>
      </p:sp>
      <p:sp>
        <p:nvSpPr>
          <p:cNvPr id="4" name="Content Placeholder 3"/>
          <p:cNvSpPr>
            <a:spLocks noGrp="1"/>
          </p:cNvSpPr>
          <p:nvPr>
            <p:ph sz="half" idx="2"/>
          </p:nvPr>
        </p:nvSpPr>
        <p:spPr>
          <a:xfrm>
            <a:off x="6117602" y="1825625"/>
            <a:ext cx="5355597" cy="3982747"/>
          </a:xfrm>
        </p:spPr>
        <p:txBody>
          <a:bodyPr/>
          <a:lstStyle>
            <a:lvl1pPr marL="0" indent="0">
              <a:buNone/>
              <a:defRPr sz="2000"/>
            </a:lvl1pPr>
            <a:lvl2pPr marL="355600" indent="-355600">
              <a:tabLst/>
              <a:defRPr sz="2000"/>
            </a:lvl2pPr>
            <a:lvl3pPr marL="711200" indent="-228600">
              <a:tabLst/>
              <a:defRPr sz="1800"/>
            </a:lvl3pPr>
            <a:lvl4pPr marL="711200" indent="-228600">
              <a:tabLst/>
              <a:defRPr sz="1600"/>
            </a:lvl4pPr>
            <a:lvl5pPr marL="711200" indent="-228600">
              <a:tabLst/>
              <a:defRPr sz="1600"/>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a:p>
        </p:txBody>
      </p:sp>
      <p:sp>
        <p:nvSpPr>
          <p:cNvPr id="6" name="Footer Placeholder 5"/>
          <p:cNvSpPr>
            <a:spLocks noGrp="1"/>
          </p:cNvSpPr>
          <p:nvPr>
            <p:ph type="ftr" sz="quarter" idx="11"/>
          </p:nvPr>
        </p:nvSpPr>
        <p:spPr>
          <a:xfrm>
            <a:off x="720001" y="5990399"/>
            <a:ext cx="4114800" cy="365125"/>
          </a:xfrm>
        </p:spPr>
        <p:txBody>
          <a:bodyPr/>
          <a:lstStyle/>
          <a:p>
            <a:r>
              <a:rPr lang="en-US"/>
              <a:t>Presentation title</a:t>
            </a:r>
          </a:p>
        </p:txBody>
      </p:sp>
      <p:sp>
        <p:nvSpPr>
          <p:cNvPr id="7" name="Slide Number Placeholder 6"/>
          <p:cNvSpPr>
            <a:spLocks noGrp="1"/>
          </p:cNvSpPr>
          <p:nvPr>
            <p:ph type="sldNum" sz="quarter" idx="12"/>
          </p:nvPr>
        </p:nvSpPr>
        <p:spPr/>
        <p:txBody>
          <a:bodyPr/>
          <a:lstStyle/>
          <a:p>
            <a:fld id="{F79368AF-1170-5D45-AB85-F739246C0D5C}" type="slidenum">
              <a:rPr lang="en-US" smtClean="0"/>
              <a:t>‹nr.›</a:t>
            </a:fld>
            <a:endParaRPr lang="en-US"/>
          </a:p>
        </p:txBody>
      </p:sp>
      <p:sp>
        <p:nvSpPr>
          <p:cNvPr id="8" name="Text Placeholder 8"/>
          <p:cNvSpPr>
            <a:spLocks noGrp="1"/>
          </p:cNvSpPr>
          <p:nvPr>
            <p:ph type="body" sz="quarter" idx="13" hasCustomPrompt="1"/>
          </p:nvPr>
        </p:nvSpPr>
        <p:spPr>
          <a:xfrm>
            <a:off x="720001" y="720000"/>
            <a:ext cx="8010000" cy="1008063"/>
          </a:xfrm>
        </p:spPr>
        <p:txBody>
          <a:bodyPr>
            <a:noAutofit/>
          </a:bodyPr>
          <a:lstStyle>
            <a:lvl1pPr marL="0" indent="0">
              <a:buNone/>
              <a:defRPr sz="3000">
                <a:solidFill>
                  <a:schemeClr val="tx2"/>
                </a:solidFill>
                <a:latin typeface="Arial" charset="0"/>
                <a:ea typeface="Arial" charset="0"/>
                <a:cs typeface="Arial" charset="0"/>
              </a:defRPr>
            </a:lvl1pPr>
            <a:lvl2pPr marL="457200" indent="0">
              <a:buNone/>
              <a:defRPr sz="3000">
                <a:solidFill>
                  <a:schemeClr val="tx2"/>
                </a:solidFill>
                <a:latin typeface="Arial" charset="0"/>
                <a:ea typeface="Arial" charset="0"/>
                <a:cs typeface="Arial" charset="0"/>
              </a:defRPr>
            </a:lvl2pPr>
            <a:lvl3pPr marL="914400" indent="0">
              <a:buNone/>
              <a:defRPr sz="3000">
                <a:solidFill>
                  <a:schemeClr val="tx2"/>
                </a:solidFill>
                <a:latin typeface="Arial" charset="0"/>
                <a:ea typeface="Arial" charset="0"/>
                <a:cs typeface="Arial" charset="0"/>
              </a:defRPr>
            </a:lvl3pPr>
            <a:lvl4pPr marL="1371600" indent="0">
              <a:buNone/>
              <a:defRPr sz="3000">
                <a:solidFill>
                  <a:schemeClr val="tx2"/>
                </a:solidFill>
                <a:latin typeface="Arial" charset="0"/>
                <a:ea typeface="Arial" charset="0"/>
                <a:cs typeface="Arial" charset="0"/>
              </a:defRPr>
            </a:lvl4pPr>
            <a:lvl5pPr marL="1828800" indent="0">
              <a:buNone/>
              <a:defRPr sz="3000">
                <a:solidFill>
                  <a:schemeClr val="tx2"/>
                </a:solidFill>
                <a:latin typeface="Arial" charset="0"/>
                <a:ea typeface="Arial" charset="0"/>
                <a:cs typeface="Arial" charset="0"/>
              </a:defRPr>
            </a:lvl5pPr>
          </a:lstStyle>
          <a:p>
            <a:pPr lvl="0"/>
            <a:r>
              <a:rPr lang="da-DK" dirty="0" err="1" smtClean="0"/>
              <a:t>Click</a:t>
            </a:r>
            <a:r>
              <a:rPr lang="da-DK" dirty="0" smtClean="0"/>
              <a:t> to </a:t>
            </a:r>
            <a:r>
              <a:rPr lang="da-DK" dirty="0" err="1" smtClean="0"/>
              <a:t>add</a:t>
            </a:r>
            <a:r>
              <a:rPr lang="da-DK" dirty="0" smtClean="0"/>
              <a:t> </a:t>
            </a:r>
            <a:r>
              <a:rPr lang="da-DK" dirty="0" err="1" smtClean="0"/>
              <a:t>headline</a:t>
            </a:r>
            <a:endParaRPr lang="en-US" dirty="0"/>
          </a:p>
        </p:txBody>
      </p:sp>
    </p:spTree>
    <p:extLst>
      <p:ext uri="{BB962C8B-B14F-4D97-AF65-F5344CB8AC3E}">
        <p14:creationId xmlns:p14="http://schemas.microsoft.com/office/powerpoint/2010/main" val="1763140051"/>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amp; Bullets">
    <p:bg>
      <p:bgRef idx="1001">
        <a:schemeClr val="bg2"/>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20001" y="2622104"/>
            <a:ext cx="5181600" cy="3186268"/>
          </a:xfrm>
        </p:spPr>
        <p:txBody>
          <a:bodyPr/>
          <a:lstStyle>
            <a:lvl1pPr>
              <a:defRPr sz="2000"/>
            </a:lvl1pPr>
            <a:lvl2pPr>
              <a:defRPr sz="1800"/>
            </a:lvl2pPr>
            <a:lvl3pPr>
              <a:defRPr sz="1800"/>
            </a:lvl3pPr>
            <a:lvl4pPr>
              <a:defRPr sz="1600"/>
            </a:lvl4pPr>
            <a:lvl5pPr>
              <a:defRPr sz="1600"/>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a:p>
        </p:txBody>
      </p:sp>
      <p:sp>
        <p:nvSpPr>
          <p:cNvPr id="4" name="Content Placeholder 3"/>
          <p:cNvSpPr>
            <a:spLocks noGrp="1"/>
          </p:cNvSpPr>
          <p:nvPr>
            <p:ph sz="half" idx="2"/>
          </p:nvPr>
        </p:nvSpPr>
        <p:spPr>
          <a:xfrm>
            <a:off x="6117602" y="2622104"/>
            <a:ext cx="5355597" cy="3186268"/>
          </a:xfrm>
        </p:spPr>
        <p:txBody>
          <a:bodyPr/>
          <a:lstStyle>
            <a:lvl1pPr>
              <a:defRPr sz="2000"/>
            </a:lvl1pPr>
            <a:lvl2pPr>
              <a:defRPr sz="1800"/>
            </a:lvl2pPr>
            <a:lvl3pPr>
              <a:defRPr sz="1800"/>
            </a:lvl3pPr>
            <a:lvl4pPr>
              <a:defRPr sz="1600"/>
            </a:lvl4pPr>
            <a:lvl5pPr>
              <a:defRPr sz="1600"/>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a:p>
        </p:txBody>
      </p:sp>
      <p:sp>
        <p:nvSpPr>
          <p:cNvPr id="6" name="Footer Placeholder 5"/>
          <p:cNvSpPr>
            <a:spLocks noGrp="1"/>
          </p:cNvSpPr>
          <p:nvPr>
            <p:ph type="ftr" sz="quarter" idx="11"/>
          </p:nvPr>
        </p:nvSpPr>
        <p:spPr>
          <a:xfrm>
            <a:off x="720001" y="5990399"/>
            <a:ext cx="4114800" cy="365125"/>
          </a:xfrm>
        </p:spPr>
        <p:txBody>
          <a:bodyPr/>
          <a:lstStyle/>
          <a:p>
            <a:r>
              <a:rPr lang="en-US"/>
              <a:t>Presentation title</a:t>
            </a:r>
          </a:p>
        </p:txBody>
      </p:sp>
      <p:sp>
        <p:nvSpPr>
          <p:cNvPr id="7" name="Slide Number Placeholder 6"/>
          <p:cNvSpPr>
            <a:spLocks noGrp="1"/>
          </p:cNvSpPr>
          <p:nvPr>
            <p:ph type="sldNum" sz="quarter" idx="12"/>
          </p:nvPr>
        </p:nvSpPr>
        <p:spPr/>
        <p:txBody>
          <a:bodyPr/>
          <a:lstStyle/>
          <a:p>
            <a:fld id="{F79368AF-1170-5D45-AB85-F739246C0D5C}" type="slidenum">
              <a:rPr lang="en-US" smtClean="0"/>
              <a:t>‹nr.›</a:t>
            </a:fld>
            <a:endParaRPr lang="en-US"/>
          </a:p>
        </p:txBody>
      </p:sp>
      <p:sp>
        <p:nvSpPr>
          <p:cNvPr id="8" name="Text Placeholder 8"/>
          <p:cNvSpPr>
            <a:spLocks noGrp="1"/>
          </p:cNvSpPr>
          <p:nvPr>
            <p:ph type="body" sz="quarter" idx="13" hasCustomPrompt="1"/>
          </p:nvPr>
        </p:nvSpPr>
        <p:spPr>
          <a:xfrm>
            <a:off x="720001" y="720001"/>
            <a:ext cx="8010000" cy="516518"/>
          </a:xfrm>
        </p:spPr>
        <p:txBody>
          <a:bodyPr>
            <a:noAutofit/>
          </a:bodyPr>
          <a:lstStyle>
            <a:lvl1pPr marL="0" indent="0">
              <a:buNone/>
              <a:defRPr sz="3000">
                <a:solidFill>
                  <a:schemeClr val="tx2"/>
                </a:solidFill>
                <a:latin typeface="Arial" charset="0"/>
                <a:ea typeface="Arial" charset="0"/>
                <a:cs typeface="Arial" charset="0"/>
              </a:defRPr>
            </a:lvl1pPr>
            <a:lvl2pPr marL="457200" indent="0">
              <a:buNone/>
              <a:defRPr sz="3000">
                <a:solidFill>
                  <a:schemeClr val="tx2"/>
                </a:solidFill>
                <a:latin typeface="Arial" charset="0"/>
                <a:ea typeface="Arial" charset="0"/>
                <a:cs typeface="Arial" charset="0"/>
              </a:defRPr>
            </a:lvl2pPr>
            <a:lvl3pPr marL="914400" indent="0">
              <a:buNone/>
              <a:defRPr sz="3000">
                <a:solidFill>
                  <a:schemeClr val="tx2"/>
                </a:solidFill>
                <a:latin typeface="Arial" charset="0"/>
                <a:ea typeface="Arial" charset="0"/>
                <a:cs typeface="Arial" charset="0"/>
              </a:defRPr>
            </a:lvl3pPr>
            <a:lvl4pPr marL="1371600" indent="0">
              <a:buNone/>
              <a:defRPr sz="3000">
                <a:solidFill>
                  <a:schemeClr val="tx2"/>
                </a:solidFill>
                <a:latin typeface="Arial" charset="0"/>
                <a:ea typeface="Arial" charset="0"/>
                <a:cs typeface="Arial" charset="0"/>
              </a:defRPr>
            </a:lvl4pPr>
            <a:lvl5pPr marL="1828800" indent="0">
              <a:buNone/>
              <a:defRPr sz="3000">
                <a:solidFill>
                  <a:schemeClr val="tx2"/>
                </a:solidFill>
                <a:latin typeface="Arial" charset="0"/>
                <a:ea typeface="Arial" charset="0"/>
                <a:cs typeface="Arial" charset="0"/>
              </a:defRPr>
            </a:lvl5pPr>
          </a:lstStyle>
          <a:p>
            <a:pPr lvl="0"/>
            <a:r>
              <a:rPr lang="da-DK" dirty="0" err="1" smtClean="0"/>
              <a:t>Click</a:t>
            </a:r>
            <a:r>
              <a:rPr lang="da-DK" dirty="0" smtClean="0"/>
              <a:t> to </a:t>
            </a:r>
            <a:r>
              <a:rPr lang="da-DK" dirty="0" err="1" smtClean="0"/>
              <a:t>add</a:t>
            </a:r>
            <a:r>
              <a:rPr lang="da-DK" dirty="0" smtClean="0"/>
              <a:t> </a:t>
            </a:r>
            <a:r>
              <a:rPr lang="da-DK" dirty="0" err="1" smtClean="0"/>
              <a:t>headline</a:t>
            </a:r>
            <a:endParaRPr lang="en-US" dirty="0"/>
          </a:p>
        </p:txBody>
      </p:sp>
      <p:sp>
        <p:nvSpPr>
          <p:cNvPr id="9" name="Title Placeholder 1"/>
          <p:cNvSpPr>
            <a:spLocks noGrp="1"/>
          </p:cNvSpPr>
          <p:nvPr>
            <p:ph type="title" hasCustomPrompt="1"/>
          </p:nvPr>
        </p:nvSpPr>
        <p:spPr>
          <a:xfrm>
            <a:off x="719999" y="1354414"/>
            <a:ext cx="10753199" cy="1149795"/>
          </a:xfrm>
          <a:prstGeom prst="rect">
            <a:avLst/>
          </a:prstGeom>
        </p:spPr>
        <p:txBody>
          <a:bodyPr vert="horz" wrap="square" lIns="90000" tIns="36000" rIns="36000" bIns="36000" rtlCol="0" anchor="t" anchorCtr="0">
            <a:normAutofit/>
          </a:bodyPr>
          <a:lstStyle>
            <a:lvl1pPr>
              <a:lnSpc>
                <a:spcPts val="2800"/>
              </a:lnSpc>
              <a:defRPr sz="2000" baseline="0">
                <a:solidFill>
                  <a:schemeClr val="tx1"/>
                </a:solidFill>
                <a:latin typeface="Arial" charset="0"/>
                <a:ea typeface="Arial" charset="0"/>
                <a:cs typeface="Arial" charset="0"/>
              </a:defRPr>
            </a:lvl1pPr>
          </a:lstStyle>
          <a:p>
            <a:r>
              <a:rPr lang="da-DK" dirty="0" err="1" smtClean="0"/>
              <a:t>Click</a:t>
            </a:r>
            <a:r>
              <a:rPr lang="da-DK" dirty="0" smtClean="0"/>
              <a:t> to </a:t>
            </a:r>
            <a:r>
              <a:rPr lang="da-DK" dirty="0" err="1" smtClean="0"/>
              <a:t>add</a:t>
            </a:r>
            <a:r>
              <a:rPr lang="da-DK" dirty="0" smtClean="0"/>
              <a:t> </a:t>
            </a:r>
            <a:r>
              <a:rPr lang="da-DK" dirty="0" err="1" smtClean="0"/>
              <a:t>text</a:t>
            </a:r>
            <a:endParaRPr lang="en-US" dirty="0"/>
          </a:p>
        </p:txBody>
      </p:sp>
    </p:spTree>
    <p:extLst>
      <p:ext uri="{BB962C8B-B14F-4D97-AF65-F5344CB8AC3E}">
        <p14:creationId xmlns:p14="http://schemas.microsoft.com/office/powerpoint/2010/main" val="84487703"/>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s &amp; model">
    <p:bg>
      <p:bgRef idx="1001">
        <a:schemeClr val="bg2"/>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20001" y="1825625"/>
            <a:ext cx="5181600" cy="3982747"/>
          </a:xfrm>
        </p:spPr>
        <p:txBody>
          <a:bodyPr/>
          <a:lstStyle>
            <a:lvl1pPr>
              <a:defRPr sz="2000"/>
            </a:lvl1pPr>
            <a:lvl2pPr>
              <a:defRPr sz="1800"/>
            </a:lvl2pPr>
            <a:lvl3pPr>
              <a:defRPr sz="1800"/>
            </a:lvl3pPr>
            <a:lvl4pPr>
              <a:defRPr sz="1600"/>
            </a:lvl4pPr>
            <a:lvl5pPr>
              <a:defRPr sz="1600"/>
            </a:lvl5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a:p>
        </p:txBody>
      </p:sp>
      <p:sp>
        <p:nvSpPr>
          <p:cNvPr id="6" name="Footer Placeholder 5"/>
          <p:cNvSpPr>
            <a:spLocks noGrp="1"/>
          </p:cNvSpPr>
          <p:nvPr>
            <p:ph type="ftr" sz="quarter" idx="11"/>
          </p:nvPr>
        </p:nvSpPr>
        <p:spPr>
          <a:xfrm>
            <a:off x="720001" y="5990399"/>
            <a:ext cx="4114800" cy="365125"/>
          </a:xfrm>
        </p:spPr>
        <p:txBody>
          <a:bodyPr/>
          <a:lstStyle/>
          <a:p>
            <a:r>
              <a:rPr lang="en-US"/>
              <a:t>Presentation title</a:t>
            </a:r>
          </a:p>
        </p:txBody>
      </p:sp>
      <p:sp>
        <p:nvSpPr>
          <p:cNvPr id="7" name="Slide Number Placeholder 6"/>
          <p:cNvSpPr>
            <a:spLocks noGrp="1"/>
          </p:cNvSpPr>
          <p:nvPr>
            <p:ph type="sldNum" sz="quarter" idx="12"/>
          </p:nvPr>
        </p:nvSpPr>
        <p:spPr/>
        <p:txBody>
          <a:bodyPr/>
          <a:lstStyle/>
          <a:p>
            <a:fld id="{F79368AF-1170-5D45-AB85-F739246C0D5C}" type="slidenum">
              <a:rPr lang="en-US" smtClean="0"/>
              <a:t>‹nr.›</a:t>
            </a:fld>
            <a:endParaRPr lang="en-US"/>
          </a:p>
        </p:txBody>
      </p:sp>
      <p:sp>
        <p:nvSpPr>
          <p:cNvPr id="8" name="Text Placeholder 8"/>
          <p:cNvSpPr>
            <a:spLocks noGrp="1"/>
          </p:cNvSpPr>
          <p:nvPr>
            <p:ph type="body" sz="quarter" idx="13" hasCustomPrompt="1"/>
          </p:nvPr>
        </p:nvSpPr>
        <p:spPr>
          <a:xfrm>
            <a:off x="720001" y="720000"/>
            <a:ext cx="5181600" cy="1008063"/>
          </a:xfrm>
        </p:spPr>
        <p:txBody>
          <a:bodyPr>
            <a:noAutofit/>
          </a:bodyPr>
          <a:lstStyle>
            <a:lvl1pPr marL="0" indent="0">
              <a:buNone/>
              <a:defRPr sz="3000">
                <a:solidFill>
                  <a:schemeClr val="tx2"/>
                </a:solidFill>
                <a:latin typeface="Arial" charset="0"/>
                <a:ea typeface="Arial" charset="0"/>
                <a:cs typeface="Arial" charset="0"/>
              </a:defRPr>
            </a:lvl1pPr>
            <a:lvl2pPr marL="457200" indent="0">
              <a:buNone/>
              <a:defRPr sz="3000">
                <a:solidFill>
                  <a:schemeClr val="tx2"/>
                </a:solidFill>
                <a:latin typeface="Arial" charset="0"/>
                <a:ea typeface="Arial" charset="0"/>
                <a:cs typeface="Arial" charset="0"/>
              </a:defRPr>
            </a:lvl2pPr>
            <a:lvl3pPr marL="914400" indent="0">
              <a:buNone/>
              <a:defRPr sz="3000">
                <a:solidFill>
                  <a:schemeClr val="tx2"/>
                </a:solidFill>
                <a:latin typeface="Arial" charset="0"/>
                <a:ea typeface="Arial" charset="0"/>
                <a:cs typeface="Arial" charset="0"/>
              </a:defRPr>
            </a:lvl3pPr>
            <a:lvl4pPr marL="1371600" indent="0">
              <a:buNone/>
              <a:defRPr sz="3000">
                <a:solidFill>
                  <a:schemeClr val="tx2"/>
                </a:solidFill>
                <a:latin typeface="Arial" charset="0"/>
                <a:ea typeface="Arial" charset="0"/>
                <a:cs typeface="Arial" charset="0"/>
              </a:defRPr>
            </a:lvl4pPr>
            <a:lvl5pPr marL="1828800" indent="0">
              <a:buNone/>
              <a:defRPr sz="3000">
                <a:solidFill>
                  <a:schemeClr val="tx2"/>
                </a:solidFill>
                <a:latin typeface="Arial" charset="0"/>
                <a:ea typeface="Arial" charset="0"/>
                <a:cs typeface="Arial" charset="0"/>
              </a:defRPr>
            </a:lvl5pPr>
          </a:lstStyle>
          <a:p>
            <a:pPr lvl="0"/>
            <a:r>
              <a:rPr lang="da-DK" dirty="0" err="1" smtClean="0"/>
              <a:t>Click</a:t>
            </a:r>
            <a:r>
              <a:rPr lang="da-DK" dirty="0" smtClean="0"/>
              <a:t> to </a:t>
            </a:r>
            <a:r>
              <a:rPr lang="da-DK" dirty="0" err="1" smtClean="0"/>
              <a:t>add</a:t>
            </a:r>
            <a:r>
              <a:rPr lang="da-DK" dirty="0" smtClean="0"/>
              <a:t> </a:t>
            </a:r>
            <a:r>
              <a:rPr lang="da-DK" dirty="0" err="1" smtClean="0"/>
              <a:t>headline</a:t>
            </a:r>
            <a:endParaRPr lang="en-US" dirty="0"/>
          </a:p>
        </p:txBody>
      </p:sp>
      <p:sp>
        <p:nvSpPr>
          <p:cNvPr id="11" name="Text Placeholder 3"/>
          <p:cNvSpPr>
            <a:spLocks noGrp="1"/>
          </p:cNvSpPr>
          <p:nvPr>
            <p:ph type="body" sz="quarter" idx="15" hasCustomPrompt="1"/>
          </p:nvPr>
        </p:nvSpPr>
        <p:spPr>
          <a:xfrm>
            <a:off x="6026150" y="5498275"/>
            <a:ext cx="5446713" cy="310098"/>
          </a:xfrm>
        </p:spPr>
        <p:txBody>
          <a:bodyPr>
            <a:normAutofit/>
          </a:bodyPr>
          <a:lstStyle>
            <a:lvl1pPr marL="0" indent="0">
              <a:buNone/>
              <a:defRPr sz="1400" baseline="0"/>
            </a:lvl1pPr>
          </a:lstStyle>
          <a:p>
            <a:pPr lvl="0"/>
            <a:r>
              <a:rPr lang="da-DK"/>
              <a:t>Click to add info text</a:t>
            </a:r>
            <a:endParaRPr lang="en-US"/>
          </a:p>
        </p:txBody>
      </p:sp>
      <p:sp>
        <p:nvSpPr>
          <p:cNvPr id="12" name="Content Placeholder 3"/>
          <p:cNvSpPr>
            <a:spLocks noGrp="1"/>
          </p:cNvSpPr>
          <p:nvPr>
            <p:ph sz="quarter" idx="16" hasCustomPrompt="1"/>
          </p:nvPr>
        </p:nvSpPr>
        <p:spPr>
          <a:xfrm>
            <a:off x="6026150" y="720725"/>
            <a:ext cx="5446713" cy="4664075"/>
          </a:xfrm>
        </p:spPr>
        <p:txBody>
          <a:bodyPr/>
          <a:lstStyle/>
          <a:p>
            <a:pPr lvl="0"/>
            <a:r>
              <a:rPr lang="da-DK"/>
              <a:t>Click to add content</a:t>
            </a:r>
          </a:p>
          <a:p>
            <a:pPr lvl="1"/>
            <a:r>
              <a:rPr lang="da-DK"/>
              <a:t>Second level</a:t>
            </a:r>
          </a:p>
          <a:p>
            <a:pPr lvl="2"/>
            <a:r>
              <a:rPr lang="da-DK"/>
              <a:t>Third level</a:t>
            </a:r>
          </a:p>
          <a:p>
            <a:pPr lvl="3"/>
            <a:r>
              <a:rPr lang="da-DK"/>
              <a:t>Fourth level</a:t>
            </a:r>
          </a:p>
          <a:p>
            <a:pPr lvl="4"/>
            <a:r>
              <a:rPr lang="da-DK"/>
              <a:t>Fifth level</a:t>
            </a:r>
            <a:endParaRPr lang="en-US"/>
          </a:p>
        </p:txBody>
      </p:sp>
    </p:spTree>
    <p:extLst>
      <p:ext uri="{BB962C8B-B14F-4D97-AF65-F5344CB8AC3E}">
        <p14:creationId xmlns:p14="http://schemas.microsoft.com/office/powerpoint/2010/main" val="897442639"/>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odel">
    <p:bg>
      <p:bgRef idx="1001">
        <a:schemeClr val="bg2"/>
      </p:bgRef>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720001" y="5990399"/>
            <a:ext cx="4114800" cy="365125"/>
          </a:xfrm>
        </p:spPr>
        <p:txBody>
          <a:bodyPr/>
          <a:lstStyle/>
          <a:p>
            <a:r>
              <a:rPr lang="en-US"/>
              <a:t>Presentation title</a:t>
            </a:r>
          </a:p>
        </p:txBody>
      </p:sp>
      <p:sp>
        <p:nvSpPr>
          <p:cNvPr id="7" name="Slide Number Placeholder 6"/>
          <p:cNvSpPr>
            <a:spLocks noGrp="1"/>
          </p:cNvSpPr>
          <p:nvPr>
            <p:ph type="sldNum" sz="quarter" idx="12"/>
          </p:nvPr>
        </p:nvSpPr>
        <p:spPr/>
        <p:txBody>
          <a:bodyPr/>
          <a:lstStyle/>
          <a:p>
            <a:fld id="{F79368AF-1170-5D45-AB85-F739246C0D5C}" type="slidenum">
              <a:rPr lang="en-US" smtClean="0"/>
              <a:t>‹nr.›</a:t>
            </a:fld>
            <a:endParaRPr lang="en-US"/>
          </a:p>
        </p:txBody>
      </p:sp>
      <p:sp>
        <p:nvSpPr>
          <p:cNvPr id="8" name="Text Placeholder 8"/>
          <p:cNvSpPr>
            <a:spLocks noGrp="1"/>
          </p:cNvSpPr>
          <p:nvPr>
            <p:ph type="body" sz="quarter" idx="13" hasCustomPrompt="1"/>
          </p:nvPr>
        </p:nvSpPr>
        <p:spPr>
          <a:xfrm>
            <a:off x="720000" y="720000"/>
            <a:ext cx="10752863" cy="506127"/>
          </a:xfrm>
        </p:spPr>
        <p:txBody>
          <a:bodyPr>
            <a:noAutofit/>
          </a:bodyPr>
          <a:lstStyle>
            <a:lvl1pPr marL="0" indent="0">
              <a:buNone/>
              <a:defRPr sz="3000">
                <a:solidFill>
                  <a:schemeClr val="tx2"/>
                </a:solidFill>
                <a:latin typeface="Arial" charset="0"/>
                <a:ea typeface="Arial" charset="0"/>
                <a:cs typeface="Arial" charset="0"/>
              </a:defRPr>
            </a:lvl1pPr>
            <a:lvl2pPr marL="457200" indent="0">
              <a:buNone/>
              <a:defRPr sz="3000">
                <a:solidFill>
                  <a:schemeClr val="tx2"/>
                </a:solidFill>
                <a:latin typeface="Arial" charset="0"/>
                <a:ea typeface="Arial" charset="0"/>
                <a:cs typeface="Arial" charset="0"/>
              </a:defRPr>
            </a:lvl2pPr>
            <a:lvl3pPr marL="914400" indent="0">
              <a:buNone/>
              <a:defRPr sz="3000">
                <a:solidFill>
                  <a:schemeClr val="tx2"/>
                </a:solidFill>
                <a:latin typeface="Arial" charset="0"/>
                <a:ea typeface="Arial" charset="0"/>
                <a:cs typeface="Arial" charset="0"/>
              </a:defRPr>
            </a:lvl3pPr>
            <a:lvl4pPr marL="1371600" indent="0">
              <a:buNone/>
              <a:defRPr sz="3000">
                <a:solidFill>
                  <a:schemeClr val="tx2"/>
                </a:solidFill>
                <a:latin typeface="Arial" charset="0"/>
                <a:ea typeface="Arial" charset="0"/>
                <a:cs typeface="Arial" charset="0"/>
              </a:defRPr>
            </a:lvl4pPr>
            <a:lvl5pPr marL="1828800" indent="0">
              <a:buNone/>
              <a:defRPr sz="3000">
                <a:solidFill>
                  <a:schemeClr val="tx2"/>
                </a:solidFill>
                <a:latin typeface="Arial" charset="0"/>
                <a:ea typeface="Arial" charset="0"/>
                <a:cs typeface="Arial" charset="0"/>
              </a:defRPr>
            </a:lvl5pPr>
          </a:lstStyle>
          <a:p>
            <a:pPr lvl="0"/>
            <a:r>
              <a:rPr lang="da-DK" dirty="0" err="1" smtClean="0"/>
              <a:t>Click</a:t>
            </a:r>
            <a:r>
              <a:rPr lang="da-DK" dirty="0" smtClean="0"/>
              <a:t> to </a:t>
            </a:r>
            <a:r>
              <a:rPr lang="da-DK" dirty="0" err="1" smtClean="0"/>
              <a:t>add</a:t>
            </a:r>
            <a:r>
              <a:rPr lang="da-DK" dirty="0" smtClean="0"/>
              <a:t> </a:t>
            </a:r>
            <a:r>
              <a:rPr lang="da-DK" dirty="0" err="1" smtClean="0"/>
              <a:t>headline</a:t>
            </a:r>
            <a:endParaRPr lang="en-US" dirty="0"/>
          </a:p>
        </p:txBody>
      </p:sp>
      <p:sp>
        <p:nvSpPr>
          <p:cNvPr id="4" name="Text Placeholder 3"/>
          <p:cNvSpPr>
            <a:spLocks noGrp="1"/>
          </p:cNvSpPr>
          <p:nvPr>
            <p:ph type="body" sz="quarter" idx="15" hasCustomPrompt="1"/>
          </p:nvPr>
        </p:nvSpPr>
        <p:spPr>
          <a:xfrm>
            <a:off x="720725" y="5195888"/>
            <a:ext cx="5545138" cy="674687"/>
          </a:xfrm>
        </p:spPr>
        <p:txBody>
          <a:bodyPr>
            <a:normAutofit/>
          </a:bodyPr>
          <a:lstStyle>
            <a:lvl1pPr marL="0" indent="0">
              <a:buNone/>
              <a:defRPr sz="1400" baseline="0"/>
            </a:lvl1pPr>
          </a:lstStyle>
          <a:p>
            <a:pPr lvl="0"/>
            <a:r>
              <a:rPr lang="da-DK"/>
              <a:t>Click to add info text</a:t>
            </a:r>
            <a:endParaRPr lang="en-US"/>
          </a:p>
        </p:txBody>
      </p:sp>
      <p:sp>
        <p:nvSpPr>
          <p:cNvPr id="9" name="Content Placeholder 2"/>
          <p:cNvSpPr>
            <a:spLocks noGrp="1"/>
          </p:cNvSpPr>
          <p:nvPr>
            <p:ph sz="quarter" idx="16"/>
          </p:nvPr>
        </p:nvSpPr>
        <p:spPr>
          <a:xfrm>
            <a:off x="720725" y="1371600"/>
            <a:ext cx="10752138" cy="3709988"/>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a:p>
        </p:txBody>
      </p:sp>
    </p:spTree>
    <p:extLst>
      <p:ext uri="{BB962C8B-B14F-4D97-AF65-F5344CB8AC3E}">
        <p14:creationId xmlns:p14="http://schemas.microsoft.com/office/powerpoint/2010/main" val="1803056443"/>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kkeside 01">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00" y="707289"/>
            <a:ext cx="1647568" cy="254000"/>
          </a:xfrm>
          <a:prstGeom prst="rect">
            <a:avLst/>
          </a:prstGeom>
        </p:spPr>
      </p:pic>
      <p:sp>
        <p:nvSpPr>
          <p:cNvPr id="7" name="Title 1"/>
          <p:cNvSpPr>
            <a:spLocks noGrp="1"/>
          </p:cNvSpPr>
          <p:nvPr>
            <p:ph type="title" hasCustomPrompt="1"/>
          </p:nvPr>
        </p:nvSpPr>
        <p:spPr>
          <a:xfrm>
            <a:off x="681900" y="5732380"/>
            <a:ext cx="8746118" cy="487429"/>
          </a:xfrm>
          <a:solidFill>
            <a:schemeClr val="bg1"/>
          </a:solidFill>
        </p:spPr>
        <p:txBody>
          <a:bodyPr lIns="0">
            <a:normAutofit/>
          </a:bodyPr>
          <a:lstStyle>
            <a:lvl1pPr>
              <a:defRPr baseline="0">
                <a:solidFill>
                  <a:schemeClr val="tx2"/>
                </a:solidFill>
              </a:defRPr>
            </a:lvl1pPr>
          </a:lstStyle>
          <a:p>
            <a:r>
              <a:rPr lang="da-DK" dirty="0" err="1" smtClean="0"/>
              <a:t>Click</a:t>
            </a:r>
            <a:r>
              <a:rPr lang="da-DK" dirty="0" smtClean="0"/>
              <a:t> to </a:t>
            </a:r>
            <a:r>
              <a:rPr lang="da-DK" dirty="0" err="1" smtClean="0"/>
              <a:t>add thank you greeting</a:t>
            </a:r>
            <a:endParaRPr lang="en-US" dirty="0"/>
          </a:p>
        </p:txBody>
      </p:sp>
      <p:sp>
        <p:nvSpPr>
          <p:cNvPr id="4" name="TextBox 3"/>
          <p:cNvSpPr txBox="1"/>
          <p:nvPr userDrawn="1"/>
        </p:nvSpPr>
        <p:spPr>
          <a:xfrm>
            <a:off x="9005454" y="5875482"/>
            <a:ext cx="2566554" cy="338554"/>
          </a:xfrm>
          <a:prstGeom prst="rect">
            <a:avLst/>
          </a:prstGeom>
          <a:solidFill>
            <a:schemeClr val="bg1"/>
          </a:solidFill>
        </p:spPr>
        <p:txBody>
          <a:bodyPr wrap="square" rtlCol="0">
            <a:spAutoFit/>
          </a:bodyPr>
          <a:lstStyle/>
          <a:p>
            <a:pPr algn="r"/>
            <a:r>
              <a:rPr lang="en-US" sz="1600">
                <a:solidFill>
                  <a:schemeClr val="tx2"/>
                </a:solidFill>
                <a:latin typeface="Arial" charset="0"/>
                <a:ea typeface="Arial" charset="0"/>
                <a:cs typeface="Arial" charset="0"/>
              </a:rPr>
              <a:t>klimaraadet.dk</a:t>
            </a:r>
          </a:p>
        </p:txBody>
      </p:sp>
    </p:spTree>
    <p:extLst>
      <p:ext uri="{BB962C8B-B14F-4D97-AF65-F5344CB8AC3E}">
        <p14:creationId xmlns:p14="http://schemas.microsoft.com/office/powerpoint/2010/main" val="669116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0000" y="720000"/>
            <a:ext cx="10753200" cy="1011323"/>
          </a:xfrm>
          <a:prstGeom prst="rect">
            <a:avLst/>
          </a:prstGeom>
        </p:spPr>
        <p:txBody>
          <a:bodyPr vert="horz" wrap="square" lIns="36000" tIns="36000" rIns="36000" bIns="36000" rtlCol="0" anchor="t" anchorCtr="0">
            <a:noAutofit/>
          </a:bodyPr>
          <a:lstStyle/>
          <a:p>
            <a:r>
              <a:rPr lang="da-DK" smtClean="0"/>
              <a:t>Klik for at redigere i master</a:t>
            </a:r>
            <a:endParaRPr lang="en-US" dirty="0"/>
          </a:p>
        </p:txBody>
      </p:sp>
      <p:sp>
        <p:nvSpPr>
          <p:cNvPr id="3" name="Text Placeholder 2"/>
          <p:cNvSpPr>
            <a:spLocks noGrp="1"/>
          </p:cNvSpPr>
          <p:nvPr>
            <p:ph type="body" idx="1"/>
          </p:nvPr>
        </p:nvSpPr>
        <p:spPr>
          <a:xfrm>
            <a:off x="720001" y="1918800"/>
            <a:ext cx="10753199" cy="3884123"/>
          </a:xfrm>
          <a:prstGeom prst="rect">
            <a:avLst/>
          </a:prstGeom>
        </p:spPr>
        <p:txBody>
          <a:bodyPr vert="horz" lIns="91440" tIns="45720" rIns="91440" bIns="45720" rtlCol="0">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dirty="0"/>
          </a:p>
        </p:txBody>
      </p:sp>
      <p:sp>
        <p:nvSpPr>
          <p:cNvPr id="5" name="Footer Placeholder 4"/>
          <p:cNvSpPr>
            <a:spLocks noGrp="1"/>
          </p:cNvSpPr>
          <p:nvPr>
            <p:ph type="ftr" sz="quarter" idx="3"/>
          </p:nvPr>
        </p:nvSpPr>
        <p:spPr>
          <a:xfrm>
            <a:off x="720000" y="5990400"/>
            <a:ext cx="411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Arial" charset="0"/>
                <a:cs typeface="Arial" charset="0"/>
              </a:defRPr>
            </a:lvl1pPr>
          </a:lstStyle>
          <a:p>
            <a:r>
              <a:rPr lang="en-US" dirty="0"/>
              <a:t>Presentation title</a:t>
            </a:r>
          </a:p>
        </p:txBody>
      </p:sp>
      <p:sp>
        <p:nvSpPr>
          <p:cNvPr id="6" name="Slide Number Placeholder 5"/>
          <p:cNvSpPr>
            <a:spLocks noGrp="1"/>
          </p:cNvSpPr>
          <p:nvPr>
            <p:ph type="sldNum" sz="quarter" idx="4"/>
          </p:nvPr>
        </p:nvSpPr>
        <p:spPr>
          <a:xfrm>
            <a:off x="8730000" y="5990400"/>
            <a:ext cx="2743200" cy="365125"/>
          </a:xfrm>
          <a:prstGeom prst="rect">
            <a:avLst/>
          </a:prstGeom>
        </p:spPr>
        <p:txBody>
          <a:bodyPr vert="horz" lIns="91440" tIns="45720" rIns="91440" bIns="45720" rtlCol="0" anchor="ctr"/>
          <a:lstStyle>
            <a:lvl1pPr algn="r">
              <a:defRPr sz="1200">
                <a:solidFill>
                  <a:schemeClr val="accent1"/>
                </a:solidFill>
                <a:latin typeface="Arial" charset="0"/>
                <a:ea typeface="Arial" charset="0"/>
                <a:cs typeface="Arial" charset="0"/>
              </a:defRPr>
            </a:lvl1pPr>
          </a:lstStyle>
          <a:p>
            <a:fld id="{F79368AF-1170-5D45-AB85-F739246C0D5C}" type="slidenum">
              <a:rPr lang="en-US" smtClean="0"/>
              <a:pPr/>
              <a:t>‹nr.›</a:t>
            </a:fld>
            <a:endParaRPr lang="en-US" dirty="0"/>
          </a:p>
        </p:txBody>
      </p:sp>
    </p:spTree>
    <p:extLst>
      <p:ext uri="{BB962C8B-B14F-4D97-AF65-F5344CB8AC3E}">
        <p14:creationId xmlns:p14="http://schemas.microsoft.com/office/powerpoint/2010/main" val="2041626646"/>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68" r:id="rId3"/>
    <p:sldLayoutId id="2147483651" r:id="rId4"/>
    <p:sldLayoutId id="2147483652" r:id="rId5"/>
    <p:sldLayoutId id="2147483661" r:id="rId6"/>
    <p:sldLayoutId id="2147483662" r:id="rId7"/>
    <p:sldLayoutId id="2147483663" r:id="rId8"/>
    <p:sldLayoutId id="2147483664" r:id="rId9"/>
  </p:sldLayoutIdLst>
  <p:hf hdr="0" dt="0"/>
  <p:txStyles>
    <p:titleStyle>
      <a:lvl1pPr algn="l" defTabSz="914400" rtl="0" eaLnBrk="1" latinLnBrk="0" hangingPunct="1">
        <a:lnSpc>
          <a:spcPct val="90000"/>
        </a:lnSpc>
        <a:spcBef>
          <a:spcPct val="0"/>
        </a:spcBef>
        <a:buNone/>
        <a:defRPr sz="3000" b="0" i="0" kern="1200">
          <a:solidFill>
            <a:schemeClr val="tx2"/>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75000"/>
              <a:lumOff val="25000"/>
            </a:schemeClr>
          </a:solidFill>
          <a:latin typeface="Georgia" charset="0"/>
          <a:ea typeface="Georgia" charset="0"/>
          <a:cs typeface="Georgia" charset="0"/>
        </a:defRPr>
      </a:lvl1pPr>
      <a:lvl2pPr marL="685800" indent="-228600" algn="l" defTabSz="914400" rtl="0" eaLnBrk="1" latinLnBrk="0" hangingPunct="1">
        <a:lnSpc>
          <a:spcPct val="90000"/>
        </a:lnSpc>
        <a:spcBef>
          <a:spcPts val="500"/>
        </a:spcBef>
        <a:buFont typeface="Arial"/>
        <a:buChar char="•"/>
        <a:defRPr sz="2400" kern="1200">
          <a:solidFill>
            <a:schemeClr val="tx1">
              <a:lumMod val="75000"/>
              <a:lumOff val="25000"/>
            </a:schemeClr>
          </a:solidFill>
          <a:latin typeface="Georgia" charset="0"/>
          <a:ea typeface="Georgia" charset="0"/>
          <a:cs typeface="Georgia" charset="0"/>
        </a:defRPr>
      </a:lvl2pPr>
      <a:lvl3pPr marL="1143000" indent="-228600" algn="l" defTabSz="914400" rtl="0" eaLnBrk="1" latinLnBrk="0" hangingPunct="1">
        <a:lnSpc>
          <a:spcPct val="90000"/>
        </a:lnSpc>
        <a:spcBef>
          <a:spcPts val="500"/>
        </a:spcBef>
        <a:buFont typeface="Arial"/>
        <a:buChar char="•"/>
        <a:defRPr sz="2000" kern="1200">
          <a:solidFill>
            <a:schemeClr val="tx1">
              <a:lumMod val="75000"/>
              <a:lumOff val="25000"/>
            </a:schemeClr>
          </a:solidFill>
          <a:latin typeface="Georgia" charset="0"/>
          <a:ea typeface="Georgia" charset="0"/>
          <a:cs typeface="Georgia" charset="0"/>
        </a:defRPr>
      </a:lvl3pPr>
      <a:lvl4pPr marL="1600200" indent="-228600" algn="l" defTabSz="914400" rtl="0" eaLnBrk="1" latinLnBrk="0" hangingPunct="1">
        <a:lnSpc>
          <a:spcPct val="90000"/>
        </a:lnSpc>
        <a:spcBef>
          <a:spcPts val="500"/>
        </a:spcBef>
        <a:buFont typeface="Arial"/>
        <a:buChar char="•"/>
        <a:defRPr sz="1800" kern="1200">
          <a:solidFill>
            <a:schemeClr val="tx1">
              <a:lumMod val="75000"/>
              <a:lumOff val="25000"/>
            </a:schemeClr>
          </a:solidFill>
          <a:latin typeface="Georgia" charset="0"/>
          <a:ea typeface="Georgia" charset="0"/>
          <a:cs typeface="Georgia" charset="0"/>
        </a:defRPr>
      </a:lvl4pPr>
      <a:lvl5pPr marL="2057400" indent="-228600" algn="l" defTabSz="914400" rtl="0" eaLnBrk="1" latinLnBrk="0" hangingPunct="1">
        <a:lnSpc>
          <a:spcPct val="90000"/>
        </a:lnSpc>
        <a:spcBef>
          <a:spcPts val="500"/>
        </a:spcBef>
        <a:buFont typeface="Arial"/>
        <a:buChar char="•"/>
        <a:defRPr sz="1800" kern="1200">
          <a:solidFill>
            <a:schemeClr val="tx1">
              <a:lumMod val="75000"/>
              <a:lumOff val="25000"/>
            </a:schemeClr>
          </a:solidFill>
          <a:latin typeface="Georgia" charset="0"/>
          <a:ea typeface="Georgia" charset="0"/>
          <a:cs typeface="Georgi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cid:9FB40813-D8A1-45C1-A148-3DDB94025A09"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1654" y="4260541"/>
            <a:ext cx="4250270" cy="2269567"/>
          </a:xfrm>
        </p:spPr>
        <p:txBody>
          <a:bodyPr/>
          <a:lstStyle/>
          <a:p>
            <a:r>
              <a:rPr lang="da-DK" sz="3200" dirty="0"/>
              <a:t>Status for Danmarks </a:t>
            </a:r>
            <a:br>
              <a:rPr lang="da-DK" sz="3200" dirty="0"/>
            </a:br>
            <a:r>
              <a:rPr lang="da-DK" sz="3200" dirty="0"/>
              <a:t>klimamålsætninger og -forpligtelser </a:t>
            </a:r>
            <a:r>
              <a:rPr lang="da-DK" sz="3200" dirty="0" smtClean="0"/>
              <a:t>2018</a:t>
            </a:r>
            <a:endParaRPr lang="da-DK" sz="3200" dirty="0"/>
          </a:p>
        </p:txBody>
      </p:sp>
      <p:pic>
        <p:nvPicPr>
          <p:cNvPr id="6" name="Billede 5" descr="cid:9FB40813-D8A1-45C1-A148-3DDB94025A09"/>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7568119" y="0"/>
            <a:ext cx="4623881" cy="6858000"/>
          </a:xfrm>
          <a:prstGeom prst="rect">
            <a:avLst/>
          </a:prstGeom>
          <a:noFill/>
          <a:ln>
            <a:noFill/>
          </a:ln>
        </p:spPr>
      </p:pic>
    </p:spTree>
    <p:extLst>
      <p:ext uri="{BB962C8B-B14F-4D97-AF65-F5344CB8AC3E}">
        <p14:creationId xmlns:p14="http://schemas.microsoft.com/office/powerpoint/2010/main" val="21227612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3"/>
          </p:nvPr>
        </p:nvSpPr>
        <p:spPr>
          <a:xfrm>
            <a:off x="720000" y="720000"/>
            <a:ext cx="8464821" cy="1008063"/>
          </a:xfrm>
        </p:spPr>
        <p:txBody>
          <a:bodyPr/>
          <a:lstStyle/>
          <a:p>
            <a:r>
              <a:rPr lang="da-DK" dirty="0">
                <a:solidFill>
                  <a:schemeClr val="accent1"/>
                </a:solidFill>
              </a:rPr>
              <a:t>Figur 9	Fremskrivning af udviklingen i kvotemarkedet med uændrede regler</a:t>
            </a:r>
            <a:endParaRPr lang="da-DK" dirty="0">
              <a:solidFill>
                <a:schemeClr val="accent1"/>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96073" y="190234"/>
            <a:ext cx="1398517" cy="214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boks 1"/>
          <p:cNvSpPr txBox="1"/>
          <p:nvPr/>
        </p:nvSpPr>
        <p:spPr>
          <a:xfrm>
            <a:off x="9184821" y="5599109"/>
            <a:ext cx="1877786" cy="707886"/>
          </a:xfrm>
          <a:prstGeom prst="rect">
            <a:avLst/>
          </a:prstGeom>
          <a:noFill/>
        </p:spPr>
        <p:txBody>
          <a:bodyPr wrap="square" rtlCol="0">
            <a:spAutoFit/>
          </a:bodyPr>
          <a:lstStyle/>
          <a:p>
            <a:r>
              <a:rPr lang="da-DK" sz="800" dirty="0" smtClean="0"/>
              <a:t>Kilde: Frederik </a:t>
            </a:r>
            <a:r>
              <a:rPr lang="da-DK" sz="800" dirty="0"/>
              <a:t>Silbye og Peter Birch Sørensen (2018). </a:t>
            </a:r>
            <a:r>
              <a:rPr lang="en-US" sz="800" i="1" dirty="0"/>
              <a:t>Towards a more efficient European carbon market</a:t>
            </a:r>
            <a:r>
              <a:rPr lang="en-US" sz="800" dirty="0"/>
              <a:t>. </a:t>
            </a:r>
            <a:r>
              <a:rPr lang="da-DK" sz="800" dirty="0"/>
              <a:t>Under udgivelse i </a:t>
            </a:r>
            <a:r>
              <a:rPr lang="da-DK" sz="800" i="1" dirty="0"/>
              <a:t>Nordic </a:t>
            </a:r>
            <a:r>
              <a:rPr lang="da-DK" sz="800" i="1" dirty="0" err="1"/>
              <a:t>Economic</a:t>
            </a:r>
            <a:r>
              <a:rPr lang="da-DK" sz="800" i="1" dirty="0"/>
              <a:t> Policy </a:t>
            </a:r>
            <a:r>
              <a:rPr lang="da-DK" sz="800" i="1" dirty="0" err="1"/>
              <a:t>Review</a:t>
            </a:r>
            <a:r>
              <a:rPr lang="da-DK" sz="800" dirty="0"/>
              <a:t>.</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 y="1584969"/>
            <a:ext cx="7039201" cy="4722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79586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3"/>
          </p:nvPr>
        </p:nvSpPr>
        <p:spPr>
          <a:xfrm>
            <a:off x="720000" y="720000"/>
            <a:ext cx="8497479" cy="1008063"/>
          </a:xfrm>
        </p:spPr>
        <p:txBody>
          <a:bodyPr/>
          <a:lstStyle/>
          <a:p>
            <a:r>
              <a:rPr lang="da-DK" dirty="0">
                <a:solidFill>
                  <a:schemeClr val="accent1"/>
                </a:solidFill>
              </a:rPr>
              <a:t>Figur 1 Historisk og forventet udvikling i Danmarks drivhusgasudledning</a:t>
            </a:r>
            <a:endParaRPr lang="da-DK" dirty="0">
              <a:solidFill>
                <a:schemeClr val="accent1"/>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96073" y="190234"/>
            <a:ext cx="1398517" cy="214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999" y="1922463"/>
            <a:ext cx="7664721" cy="4346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boks 1"/>
          <p:cNvSpPr txBox="1"/>
          <p:nvPr/>
        </p:nvSpPr>
        <p:spPr>
          <a:xfrm>
            <a:off x="9339943" y="1006262"/>
            <a:ext cx="1877786" cy="5262979"/>
          </a:xfrm>
          <a:prstGeom prst="rect">
            <a:avLst/>
          </a:prstGeom>
          <a:noFill/>
        </p:spPr>
        <p:txBody>
          <a:bodyPr wrap="square" rtlCol="0">
            <a:spAutoFit/>
          </a:bodyPr>
          <a:lstStyle/>
          <a:p>
            <a:r>
              <a:rPr lang="da-DK" sz="700" dirty="0"/>
              <a:t>Anm. </a:t>
            </a:r>
            <a:r>
              <a:rPr lang="da-DK" sz="700" dirty="0" smtClean="0"/>
              <a:t>1: De </a:t>
            </a:r>
            <a:r>
              <a:rPr lang="da-DK" sz="700" dirty="0"/>
              <a:t>historiske udledninger og forventede udledninger er korrigeret for vejr og </a:t>
            </a:r>
            <a:r>
              <a:rPr lang="da-DK" sz="700" dirty="0" err="1"/>
              <a:t>elhandel</a:t>
            </a:r>
            <a:r>
              <a:rPr lang="da-DK" sz="700" dirty="0"/>
              <a:t> over grænsen</a:t>
            </a:r>
            <a:r>
              <a:rPr lang="da-DK" sz="700" dirty="0" smtClean="0"/>
              <a:t>.</a:t>
            </a:r>
          </a:p>
          <a:p>
            <a:endParaRPr lang="da-DK" sz="700" dirty="0"/>
          </a:p>
          <a:p>
            <a:r>
              <a:rPr lang="da-DK" sz="700" dirty="0"/>
              <a:t>Anm. </a:t>
            </a:r>
            <a:r>
              <a:rPr lang="da-DK" sz="700" dirty="0" smtClean="0"/>
              <a:t>2: Udledningerne </a:t>
            </a:r>
            <a:r>
              <a:rPr lang="da-DK" sz="700" dirty="0"/>
              <a:t>er eksklusive LULUCF-udledninger. Disse udgør i dag ca. 5 mio. ton CO</a:t>
            </a:r>
            <a:r>
              <a:rPr lang="da-DK" sz="700" baseline="-25000" dirty="0"/>
              <a:t>2</a:t>
            </a:r>
            <a:r>
              <a:rPr lang="da-DK" sz="700" dirty="0"/>
              <a:t>, men udledningerne varierer meget fra år til år på grund af fx vejret. Der findes ikke vejrkorrigerede LULUCF-udledninger, og derfor er LULUCF udeladt af figuren. Den seneste fremskrivning viser, at LULUCF-sektoren vil have en positiv nettoudledning frem mod 2040, så der skal iværksættes tiltag (fx skovrejsning), hvis LULUCF-sektoren skal ende med at sikre et nettooptag af CO</a:t>
            </a:r>
            <a:r>
              <a:rPr lang="da-DK" sz="700" baseline="-25000" dirty="0"/>
              <a:t>2</a:t>
            </a:r>
            <a:r>
              <a:rPr lang="da-DK" sz="700" dirty="0"/>
              <a:t>. LULUCF-udledningerne vil også være en del af 2050-målsætningen og på den måde indgå i målopfyldelsen. </a:t>
            </a:r>
          </a:p>
          <a:p>
            <a:endParaRPr lang="da-DK" sz="700" dirty="0" smtClean="0"/>
          </a:p>
          <a:p>
            <a:r>
              <a:rPr lang="da-DK" sz="700" dirty="0" smtClean="0"/>
              <a:t>Anm</a:t>
            </a:r>
            <a:r>
              <a:rPr lang="da-DK" sz="700" dirty="0"/>
              <a:t>. </a:t>
            </a:r>
            <a:r>
              <a:rPr lang="da-DK" sz="700" dirty="0" smtClean="0"/>
              <a:t>3: CO</a:t>
            </a:r>
            <a:r>
              <a:rPr lang="da-DK" sz="700" baseline="-25000" dirty="0" smtClean="0"/>
              <a:t>2</a:t>
            </a:r>
            <a:r>
              <a:rPr lang="da-DK" sz="700" dirty="0" smtClean="0"/>
              <a:t>-reduktionerne </a:t>
            </a:r>
            <a:r>
              <a:rPr lang="da-DK" sz="700" dirty="0"/>
              <a:t>som følge af </a:t>
            </a:r>
            <a:r>
              <a:rPr lang="da-DK" sz="700" i="1" dirty="0"/>
              <a:t>Energiaftale 2018</a:t>
            </a:r>
            <a:r>
              <a:rPr lang="da-DK" sz="700" dirty="0"/>
              <a:t> og </a:t>
            </a:r>
            <a:r>
              <a:rPr lang="da-DK" sz="700" i="1" dirty="0"/>
              <a:t>Forslag til klimaplan</a:t>
            </a:r>
            <a:r>
              <a:rPr lang="da-DK" sz="700" dirty="0"/>
              <a:t> er tegnet som lineære forløb, da der ikke foreligger mere præcise tal for, hvordan CO</a:t>
            </a:r>
            <a:r>
              <a:rPr lang="da-DK" sz="700" baseline="-25000" dirty="0"/>
              <a:t>2</a:t>
            </a:r>
            <a:r>
              <a:rPr lang="da-DK" sz="700" dirty="0"/>
              <a:t>-udledningerne udvikler sig frem mod 2030 i lyset af energiaftalen</a:t>
            </a:r>
            <a:r>
              <a:rPr lang="da-DK" sz="700" i="1" dirty="0"/>
              <a:t> </a:t>
            </a:r>
            <a:r>
              <a:rPr lang="da-DK" sz="700" dirty="0"/>
              <a:t>og forslaget til klimaplanen.</a:t>
            </a:r>
          </a:p>
          <a:p>
            <a:endParaRPr lang="da-DK" sz="700" dirty="0" smtClean="0"/>
          </a:p>
          <a:p>
            <a:r>
              <a:rPr lang="da-DK" sz="700" dirty="0" smtClean="0"/>
              <a:t>Anm</a:t>
            </a:r>
            <a:r>
              <a:rPr lang="da-DK" sz="700" dirty="0"/>
              <a:t>. 4</a:t>
            </a:r>
            <a:r>
              <a:rPr lang="da-DK" sz="700" dirty="0" smtClean="0"/>
              <a:t>: ”</a:t>
            </a:r>
            <a:r>
              <a:rPr lang="da-DK" sz="700" dirty="0"/>
              <a:t>Sti mod nettonuludledning” er tegnet som en ret linje, der i 2050 rammer nul. Det vil dog være muligt at udlede drivhusgasser i det omfang, det kompenseres via optag i fx jord og skov. Regeringen og Folketinget har endnu ikke præciseret definitionen af nettonuludledning.</a:t>
            </a:r>
          </a:p>
          <a:p>
            <a:endParaRPr lang="da-DK" sz="700" dirty="0" smtClean="0"/>
          </a:p>
          <a:p>
            <a:r>
              <a:rPr lang="da-DK" sz="700" dirty="0" smtClean="0"/>
              <a:t>Anm</a:t>
            </a:r>
            <a:r>
              <a:rPr lang="da-DK" sz="700" dirty="0"/>
              <a:t>. </a:t>
            </a:r>
            <a:r>
              <a:rPr lang="da-DK" sz="700" dirty="0" smtClean="0"/>
              <a:t>5: CO</a:t>
            </a:r>
            <a:r>
              <a:rPr lang="da-DK" sz="700" baseline="-25000" dirty="0" smtClean="0"/>
              <a:t>2</a:t>
            </a:r>
            <a:r>
              <a:rPr lang="da-DK" sz="700" dirty="0" smtClean="0"/>
              <a:t>e </a:t>
            </a:r>
            <a:r>
              <a:rPr lang="da-DK" sz="700" dirty="0"/>
              <a:t>er en forkortelse for CO</a:t>
            </a:r>
            <a:r>
              <a:rPr lang="da-DK" sz="700" baseline="-25000" dirty="0"/>
              <a:t>2</a:t>
            </a:r>
            <a:r>
              <a:rPr lang="da-DK" sz="700" dirty="0"/>
              <a:t>-ækvivalenter, som er en måde at måle drivhusgasudledningen på. De forskellige drivhusgasser, som fx metan og lattergas, omregnes til CO</a:t>
            </a:r>
            <a:r>
              <a:rPr lang="da-DK" sz="700" baseline="-25000" dirty="0"/>
              <a:t>2</a:t>
            </a:r>
            <a:r>
              <a:rPr lang="da-DK" sz="700" dirty="0"/>
              <a:t>, ved at tage højde for hvor meget opvarmning gasserne hver især giver anledning til. </a:t>
            </a:r>
          </a:p>
          <a:p>
            <a:endParaRPr lang="da-DK" sz="700" dirty="0" smtClean="0"/>
          </a:p>
          <a:p>
            <a:r>
              <a:rPr lang="da-DK" sz="700" dirty="0" smtClean="0"/>
              <a:t>Kilde:</a:t>
            </a:r>
            <a:r>
              <a:rPr lang="da-DK" sz="700" dirty="0"/>
              <a:t> </a:t>
            </a:r>
            <a:r>
              <a:rPr lang="da-DK" sz="700" dirty="0" smtClean="0"/>
              <a:t>Energistyrelsen</a:t>
            </a:r>
            <a:r>
              <a:rPr lang="da-DK" sz="700" dirty="0"/>
              <a:t>, </a:t>
            </a:r>
            <a:r>
              <a:rPr lang="da-DK" sz="700" i="1" dirty="0"/>
              <a:t>Basisfremskrivning 2018, </a:t>
            </a:r>
            <a:r>
              <a:rPr lang="da-DK" sz="700" dirty="0"/>
              <a:t>2018, og Energi-, Forsynings- og Klimaministeriet, </a:t>
            </a:r>
            <a:r>
              <a:rPr lang="da-DK" sz="700" i="1" dirty="0"/>
              <a:t>Energiaftale 2018 – CO</a:t>
            </a:r>
            <a:r>
              <a:rPr lang="da-DK" sz="700" i="1" baseline="-25000" dirty="0"/>
              <a:t>2</a:t>
            </a:r>
            <a:r>
              <a:rPr lang="da-DK" sz="700" i="1" dirty="0"/>
              <a:t>-effekter</a:t>
            </a:r>
            <a:r>
              <a:rPr lang="da-DK" sz="700" dirty="0"/>
              <a:t>, 2018.</a:t>
            </a:r>
          </a:p>
          <a:p>
            <a:endParaRPr lang="da-DK" sz="700" dirty="0"/>
          </a:p>
        </p:txBody>
      </p:sp>
    </p:spTree>
    <p:extLst>
      <p:ext uri="{BB962C8B-B14F-4D97-AF65-F5344CB8AC3E}">
        <p14:creationId xmlns:p14="http://schemas.microsoft.com/office/powerpoint/2010/main" val="11119569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3"/>
          </p:nvPr>
        </p:nvSpPr>
        <p:spPr>
          <a:xfrm>
            <a:off x="720000" y="720000"/>
            <a:ext cx="10753200" cy="1008063"/>
          </a:xfrm>
        </p:spPr>
        <p:txBody>
          <a:bodyPr/>
          <a:lstStyle/>
          <a:p>
            <a:r>
              <a:rPr lang="da-DK" dirty="0">
                <a:solidFill>
                  <a:schemeClr val="accent1"/>
                </a:solidFill>
              </a:rPr>
              <a:t>Figur </a:t>
            </a:r>
            <a:r>
              <a:rPr lang="da-DK" dirty="0" smtClean="0">
                <a:solidFill>
                  <a:schemeClr val="accent1"/>
                </a:solidFill>
              </a:rPr>
              <a:t>2 2030-forpligtelsen </a:t>
            </a:r>
            <a:r>
              <a:rPr lang="da-DK" dirty="0">
                <a:solidFill>
                  <a:schemeClr val="accent1"/>
                </a:solidFill>
              </a:rPr>
              <a:t>i ikke-kvotesektoren </a:t>
            </a:r>
            <a:endParaRPr lang="da-DK" dirty="0">
              <a:solidFill>
                <a:schemeClr val="accent1"/>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96073" y="190234"/>
            <a:ext cx="1398517" cy="214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boks 1"/>
          <p:cNvSpPr txBox="1"/>
          <p:nvPr/>
        </p:nvSpPr>
        <p:spPr>
          <a:xfrm>
            <a:off x="9352231" y="3609031"/>
            <a:ext cx="1877786" cy="2800767"/>
          </a:xfrm>
          <a:prstGeom prst="rect">
            <a:avLst/>
          </a:prstGeom>
          <a:noFill/>
        </p:spPr>
        <p:txBody>
          <a:bodyPr wrap="square" rtlCol="0">
            <a:spAutoFit/>
          </a:bodyPr>
          <a:lstStyle/>
          <a:p>
            <a:r>
              <a:rPr lang="da-DK" sz="800" dirty="0"/>
              <a:t>Anm. </a:t>
            </a:r>
            <a:r>
              <a:rPr lang="da-DK" sz="800" dirty="0" smtClean="0"/>
              <a:t>1: Der </a:t>
            </a:r>
            <a:r>
              <a:rPr lang="da-DK" sz="800" dirty="0"/>
              <a:t>er taget udgangspunkt i det forløb for udledninger i basisfremskrivningen, som giver et reduktionsbehovet på 37,5 mio. ton CO</a:t>
            </a:r>
            <a:r>
              <a:rPr lang="da-DK" sz="800" baseline="-25000" dirty="0"/>
              <a:t>2</a:t>
            </a:r>
            <a:r>
              <a:rPr lang="da-DK" sz="800" dirty="0"/>
              <a:t>e. Energistyrelsen angiver dog, at det centrale skøn er 31,5-37,5 mio. ton CO</a:t>
            </a:r>
            <a:r>
              <a:rPr lang="da-DK" sz="800" baseline="-25000" dirty="0"/>
              <a:t>2</a:t>
            </a:r>
            <a:r>
              <a:rPr lang="da-DK" sz="800" dirty="0"/>
              <a:t>e grundet usikkerhed om udviklingen i bilers brændstofeffektivitet. Udover denne meget væsentlige usikkerhedsfaktor angiver Energistyrelsen også en usikkerhed på +/- 10 mio. ton CO</a:t>
            </a:r>
            <a:r>
              <a:rPr lang="da-DK" sz="800" baseline="-25000" dirty="0"/>
              <a:t>2</a:t>
            </a:r>
            <a:r>
              <a:rPr lang="da-DK" sz="800" dirty="0"/>
              <a:t>e.</a:t>
            </a:r>
          </a:p>
          <a:p>
            <a:endParaRPr lang="da-DK" sz="800" dirty="0" smtClean="0"/>
          </a:p>
          <a:p>
            <a:r>
              <a:rPr lang="da-DK" sz="800" dirty="0" smtClean="0"/>
              <a:t>Anm</a:t>
            </a:r>
            <a:r>
              <a:rPr lang="da-DK" sz="800" dirty="0"/>
              <a:t>. 2: </a:t>
            </a:r>
            <a:r>
              <a:rPr lang="da-DK" sz="800" dirty="0" smtClean="0"/>
              <a:t>Danmarks </a:t>
            </a:r>
            <a:r>
              <a:rPr lang="da-DK" sz="800" dirty="0"/>
              <a:t>udledningsret er blevet opjusteret for perioden 2017-2020, så Danmark nu må udlede mere CO</a:t>
            </a:r>
            <a:r>
              <a:rPr lang="da-DK" sz="800" baseline="-25000" dirty="0"/>
              <a:t>2</a:t>
            </a:r>
            <a:r>
              <a:rPr lang="da-DK" sz="800" dirty="0"/>
              <a:t>e end tidligere forventet. Derfor knækker den grønne, stiplede kurve opad i 2017. </a:t>
            </a:r>
          </a:p>
          <a:p>
            <a:endParaRPr lang="da-DK" sz="800" dirty="0" smtClean="0"/>
          </a:p>
          <a:p>
            <a:r>
              <a:rPr lang="da-DK" sz="800" dirty="0" err="1" smtClean="0"/>
              <a:t>Kilde:Energistyrelsen</a:t>
            </a:r>
            <a:r>
              <a:rPr lang="da-DK" sz="800" dirty="0"/>
              <a:t>, </a:t>
            </a:r>
            <a:r>
              <a:rPr lang="da-DK" sz="800" i="1" dirty="0"/>
              <a:t>Basisfremskrivning 2018, </a:t>
            </a:r>
            <a:r>
              <a:rPr lang="da-DK" sz="800" dirty="0"/>
              <a:t>2018.</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504" y="2233140"/>
            <a:ext cx="7983310" cy="4408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60118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3"/>
          </p:nvPr>
        </p:nvSpPr>
        <p:spPr>
          <a:xfrm>
            <a:off x="720000" y="720000"/>
            <a:ext cx="8619943" cy="1008063"/>
          </a:xfrm>
        </p:spPr>
        <p:txBody>
          <a:bodyPr/>
          <a:lstStyle/>
          <a:p>
            <a:r>
              <a:rPr lang="da-DK" dirty="0" smtClean="0">
                <a:solidFill>
                  <a:schemeClr val="accent1"/>
                </a:solidFill>
              </a:rPr>
              <a:t>Figur </a:t>
            </a:r>
            <a:r>
              <a:rPr lang="da-DK" dirty="0">
                <a:solidFill>
                  <a:schemeClr val="accent1"/>
                </a:solidFill>
              </a:rPr>
              <a:t>3 Forventet andel af vedvarende energi fra 2017 til 2030</a:t>
            </a:r>
            <a:endParaRPr lang="da-DK" dirty="0">
              <a:solidFill>
                <a:schemeClr val="accent1"/>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96073" y="190234"/>
            <a:ext cx="1398517" cy="214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boks 1"/>
          <p:cNvSpPr txBox="1"/>
          <p:nvPr/>
        </p:nvSpPr>
        <p:spPr>
          <a:xfrm>
            <a:off x="9339943" y="3264850"/>
            <a:ext cx="1877786" cy="3170099"/>
          </a:xfrm>
          <a:prstGeom prst="rect">
            <a:avLst/>
          </a:prstGeom>
          <a:noFill/>
        </p:spPr>
        <p:txBody>
          <a:bodyPr wrap="square" rtlCol="0">
            <a:spAutoFit/>
          </a:bodyPr>
          <a:lstStyle/>
          <a:p>
            <a:r>
              <a:rPr lang="da-DK" sz="800" dirty="0"/>
              <a:t>Anm. 1: </a:t>
            </a:r>
            <a:r>
              <a:rPr lang="da-DK" sz="800" dirty="0" smtClean="0"/>
              <a:t> Andelen </a:t>
            </a:r>
            <a:r>
              <a:rPr lang="da-DK" sz="800" dirty="0"/>
              <a:t>af vedvarende energi er opgjort på basis af den gældende EU-norm.</a:t>
            </a:r>
          </a:p>
          <a:p>
            <a:endParaRPr lang="da-DK" sz="800" dirty="0" smtClean="0"/>
          </a:p>
          <a:p>
            <a:r>
              <a:rPr lang="da-DK" sz="800" dirty="0" smtClean="0"/>
              <a:t>Anm</a:t>
            </a:r>
            <a:r>
              <a:rPr lang="da-DK" sz="800" dirty="0"/>
              <a:t>. </a:t>
            </a:r>
            <a:r>
              <a:rPr lang="da-DK" sz="800" dirty="0" smtClean="0"/>
              <a:t>2: Forløbet </a:t>
            </a:r>
            <a:r>
              <a:rPr lang="da-DK" sz="800" dirty="0"/>
              <a:t>”Energiaftale 2018” er fastlagt ud fra Energi-, Forsynings- og Klimaministeriets faktaark </a:t>
            </a:r>
            <a:r>
              <a:rPr lang="da-DK" sz="800" i="1" dirty="0"/>
              <a:t>Grønnere Energi</a:t>
            </a:r>
            <a:r>
              <a:rPr lang="da-DK" sz="800" dirty="0"/>
              <a:t>, som konkluderer, at </a:t>
            </a:r>
            <a:r>
              <a:rPr lang="da-DK" sz="800" i="1" dirty="0"/>
              <a:t>Energiaftale 2018</a:t>
            </a:r>
            <a:r>
              <a:rPr lang="da-DK" sz="800" dirty="0"/>
              <a:t> vil medføre 55 pct. vedvarende energi i 2030. Der er dog en vis usikkerhed om det fremtidige energiforbrug og omkostningerne til ny vedvarende energikapacitet, hvorfor </a:t>
            </a:r>
            <a:r>
              <a:rPr lang="da-DK" sz="800" i="1" dirty="0"/>
              <a:t>Energiaftale 2018 </a:t>
            </a:r>
            <a:r>
              <a:rPr lang="da-DK" sz="800" dirty="0"/>
              <a:t>ikke nødvendigvis resulterer i 55 pct. vedvarende energi. Derudover mangler initiativerne i aftalen at blive implementeret, og derfor er stien for forbruget af vedvarende energi ukendt. I figuren er der antaget, at udbygningen følger en ret linje fra 2020.</a:t>
            </a:r>
          </a:p>
          <a:p>
            <a:endParaRPr lang="da-DK" sz="800" dirty="0" smtClean="0"/>
          </a:p>
          <a:p>
            <a:r>
              <a:rPr lang="da-DK" sz="800" dirty="0" smtClean="0"/>
              <a:t>Kilde</a:t>
            </a:r>
            <a:r>
              <a:rPr lang="da-DK" sz="800" dirty="0"/>
              <a:t>: </a:t>
            </a:r>
            <a:r>
              <a:rPr lang="da-DK" sz="800" dirty="0"/>
              <a:t> </a:t>
            </a:r>
            <a:r>
              <a:rPr lang="da-DK" sz="800" dirty="0" smtClean="0"/>
              <a:t>Energistyrelsen</a:t>
            </a:r>
            <a:r>
              <a:rPr lang="da-DK" sz="800" dirty="0"/>
              <a:t>, </a:t>
            </a:r>
            <a:r>
              <a:rPr lang="da-DK" sz="800" i="1" dirty="0"/>
              <a:t>Basisfremskrivning 2018</a:t>
            </a:r>
            <a:r>
              <a:rPr lang="da-DK" sz="800" dirty="0"/>
              <a:t>, 2018, og Energi-, Forsynings- og Klimaministeriet, </a:t>
            </a:r>
            <a:r>
              <a:rPr lang="da-DK" sz="800" i="1" dirty="0"/>
              <a:t>Grønnere Energi</a:t>
            </a:r>
            <a:r>
              <a:rPr lang="da-DK" sz="800" dirty="0"/>
              <a:t>, 2018.</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 y="2417806"/>
            <a:ext cx="7844336" cy="4017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26455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3"/>
          </p:nvPr>
        </p:nvSpPr>
        <p:spPr>
          <a:xfrm>
            <a:off x="711835" y="720000"/>
            <a:ext cx="8546465" cy="1008063"/>
          </a:xfrm>
        </p:spPr>
        <p:txBody>
          <a:bodyPr/>
          <a:lstStyle/>
          <a:p>
            <a:r>
              <a:rPr lang="da-DK" dirty="0">
                <a:solidFill>
                  <a:schemeClr val="accent1"/>
                </a:solidFill>
              </a:rPr>
              <a:t>Figur 4 Transportens andel af vedvarende energi i 2020 og målene for 2020 </a:t>
            </a:r>
            <a:endParaRPr lang="da-DK" dirty="0">
              <a:solidFill>
                <a:schemeClr val="accent1"/>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96073" y="190234"/>
            <a:ext cx="1398517" cy="214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boks 1"/>
          <p:cNvSpPr txBox="1"/>
          <p:nvPr/>
        </p:nvSpPr>
        <p:spPr>
          <a:xfrm>
            <a:off x="9339943" y="3069771"/>
            <a:ext cx="1877786" cy="3170099"/>
          </a:xfrm>
          <a:prstGeom prst="rect">
            <a:avLst/>
          </a:prstGeom>
          <a:noFill/>
        </p:spPr>
        <p:txBody>
          <a:bodyPr wrap="square" rtlCol="0">
            <a:spAutoFit/>
          </a:bodyPr>
          <a:lstStyle/>
          <a:p>
            <a:r>
              <a:rPr lang="da-DK" sz="800" dirty="0"/>
              <a:t>Anm. </a:t>
            </a:r>
            <a:r>
              <a:rPr lang="da-DK" sz="800" dirty="0" smtClean="0"/>
              <a:t>1: 1</a:t>
            </a:r>
            <a:r>
              <a:rPr lang="da-DK" sz="800" dirty="0"/>
              <a:t>.- og 2.-generationsbiobrændstoffer er forkortet til henholdsvis 1G- og 2G-biobrændstof.</a:t>
            </a:r>
          </a:p>
          <a:p>
            <a:endParaRPr lang="da-DK" sz="800" dirty="0" smtClean="0"/>
          </a:p>
          <a:p>
            <a:r>
              <a:rPr lang="da-DK" sz="800" dirty="0" smtClean="0"/>
              <a:t>Anm</a:t>
            </a:r>
            <a:r>
              <a:rPr lang="da-DK" sz="800" dirty="0"/>
              <a:t>. </a:t>
            </a:r>
            <a:r>
              <a:rPr lang="da-DK" sz="800" dirty="0" smtClean="0"/>
              <a:t>2: I </a:t>
            </a:r>
            <a:r>
              <a:rPr lang="da-DK" sz="800" dirty="0"/>
              <a:t>2020 gælder et specifikt mål for avancerede biobrændstoffer. I 2020 kan landene dog sætte et mål lavere end de krævede 0,5 pct., hvis landet opfylder visse kriterier. Til opfyldelse af målet kan man benytte alle 2.-generationsbiobrændstoffer, bortset fra biobrændstoffer lavet på brugt madolie eller animalske fedtstoffer, som begge ikke tæller som avancerede biobrændstoffer. Biogas kan også bruges, såfremt det produceres på restprodukter som fx husdyrgødning, spildevandsslam, halm eller lignende. </a:t>
            </a:r>
          </a:p>
          <a:p>
            <a:endParaRPr lang="da-DK" sz="800" dirty="0" smtClean="0"/>
          </a:p>
          <a:p>
            <a:r>
              <a:rPr lang="da-DK" sz="800" dirty="0" smtClean="0"/>
              <a:t>Anm. 3: Nogle </a:t>
            </a:r>
            <a:r>
              <a:rPr lang="da-DK" sz="800" dirty="0"/>
              <a:t>typer af vedvarende energi kan ganges med en bestemt faktor i forhold til målopfyldelsen. Dette er beskrevet i teksten ovenfor.</a:t>
            </a:r>
          </a:p>
          <a:p>
            <a:endParaRPr lang="da-DK" sz="800" dirty="0" smtClean="0"/>
          </a:p>
          <a:p>
            <a:r>
              <a:rPr lang="da-DK" sz="800" dirty="0" smtClean="0"/>
              <a:t>Kilde: Energistyrelsen</a:t>
            </a:r>
            <a:r>
              <a:rPr lang="da-DK" sz="800" dirty="0"/>
              <a:t>.</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835" y="2175416"/>
            <a:ext cx="8059684" cy="4064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79586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3"/>
          </p:nvPr>
        </p:nvSpPr>
        <p:spPr>
          <a:xfrm>
            <a:off x="720000" y="720000"/>
            <a:ext cx="8546464" cy="1008063"/>
          </a:xfrm>
        </p:spPr>
        <p:txBody>
          <a:bodyPr/>
          <a:lstStyle/>
          <a:p>
            <a:r>
              <a:rPr lang="da-DK" dirty="0">
                <a:solidFill>
                  <a:schemeClr val="accent1"/>
                </a:solidFill>
              </a:rPr>
              <a:t>Figur </a:t>
            </a:r>
            <a:r>
              <a:rPr lang="da-DK" dirty="0" smtClean="0">
                <a:solidFill>
                  <a:schemeClr val="accent1"/>
                </a:solidFill>
              </a:rPr>
              <a:t>5 Klimarådets </a:t>
            </a:r>
            <a:r>
              <a:rPr lang="da-DK" dirty="0">
                <a:solidFill>
                  <a:schemeClr val="accent1"/>
                </a:solidFill>
              </a:rPr>
              <a:t>tidligere anbefalinger dækker ikke hele reduktionsbehovet </a:t>
            </a:r>
            <a:endParaRPr lang="da-DK" dirty="0">
              <a:solidFill>
                <a:schemeClr val="accent1"/>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96073" y="190234"/>
            <a:ext cx="1398517" cy="214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boks 1"/>
          <p:cNvSpPr txBox="1"/>
          <p:nvPr/>
        </p:nvSpPr>
        <p:spPr>
          <a:xfrm>
            <a:off x="9266464" y="5045528"/>
            <a:ext cx="1877786" cy="584775"/>
          </a:xfrm>
          <a:prstGeom prst="rect">
            <a:avLst/>
          </a:prstGeom>
          <a:noFill/>
        </p:spPr>
        <p:txBody>
          <a:bodyPr wrap="square" rtlCol="0">
            <a:spAutoFit/>
          </a:bodyPr>
          <a:lstStyle/>
          <a:p>
            <a:r>
              <a:rPr lang="da-DK" sz="800" dirty="0"/>
              <a:t>Anm</a:t>
            </a:r>
            <a:r>
              <a:rPr lang="da-DK" sz="800" dirty="0" smtClean="0"/>
              <a:t>.: Reduktionsbehovet </a:t>
            </a:r>
            <a:r>
              <a:rPr lang="da-DK" sz="800" dirty="0"/>
              <a:t>i ikke-kvotesektoren er forskellen mellem de forventede udledninger og udledningsrettighederne</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774" y="1916112"/>
            <a:ext cx="7705725" cy="438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79586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3"/>
          </p:nvPr>
        </p:nvSpPr>
        <p:spPr>
          <a:xfrm>
            <a:off x="720000" y="720000"/>
            <a:ext cx="8619943" cy="1008063"/>
          </a:xfrm>
        </p:spPr>
        <p:txBody>
          <a:bodyPr/>
          <a:lstStyle/>
          <a:p>
            <a:r>
              <a:rPr lang="da-DK" dirty="0">
                <a:solidFill>
                  <a:schemeClr val="accent1"/>
                </a:solidFill>
              </a:rPr>
              <a:t>Figur 6 Oversigt over omstillingselementers og tiltags potentialer, omkostninger og 2050-perspektiv</a:t>
            </a:r>
            <a:endParaRPr lang="da-DK" dirty="0">
              <a:solidFill>
                <a:schemeClr val="accent1"/>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96073" y="190234"/>
            <a:ext cx="1398517" cy="214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boks 1"/>
          <p:cNvSpPr txBox="1"/>
          <p:nvPr/>
        </p:nvSpPr>
        <p:spPr>
          <a:xfrm>
            <a:off x="9339943" y="3631044"/>
            <a:ext cx="1877786" cy="2677656"/>
          </a:xfrm>
          <a:prstGeom prst="rect">
            <a:avLst/>
          </a:prstGeom>
          <a:noFill/>
        </p:spPr>
        <p:txBody>
          <a:bodyPr wrap="square" rtlCol="0">
            <a:spAutoFit/>
          </a:bodyPr>
          <a:lstStyle/>
          <a:p>
            <a:r>
              <a:rPr lang="da-DK" sz="800" dirty="0"/>
              <a:t>Anm. </a:t>
            </a:r>
            <a:r>
              <a:rPr lang="da-DK" sz="800" dirty="0" smtClean="0"/>
              <a:t>1: Størrelsen </a:t>
            </a:r>
            <a:r>
              <a:rPr lang="da-DK" sz="800" dirty="0"/>
              <a:t>på boblerne indikerer omstillingselementets eller tiltagets reduktionspotentiale målt i mio. ton CO</a:t>
            </a:r>
            <a:r>
              <a:rPr lang="da-DK" sz="800" baseline="-25000" dirty="0"/>
              <a:t>2</a:t>
            </a:r>
            <a:r>
              <a:rPr lang="da-DK" sz="800" dirty="0"/>
              <a:t>e over perioden 2021-2030.  Nye tiltag er indikeret med blåt, og omstillingselementer fra Klimarådets 2017-rapport er markeret med grønt.</a:t>
            </a:r>
          </a:p>
          <a:p>
            <a:endParaRPr lang="da-DK" sz="800" dirty="0" smtClean="0"/>
          </a:p>
          <a:p>
            <a:r>
              <a:rPr lang="da-DK" sz="800" dirty="0" smtClean="0"/>
              <a:t>Anm</a:t>
            </a:r>
            <a:r>
              <a:rPr lang="da-DK" sz="800" dirty="0"/>
              <a:t>. </a:t>
            </a:r>
            <a:r>
              <a:rPr lang="da-DK" sz="800" dirty="0" smtClean="0"/>
              <a:t>2: Ikke </a:t>
            </a:r>
            <a:r>
              <a:rPr lang="da-DK" sz="800" dirty="0"/>
              <a:t>alle tiltag og omstillingselementer er direkte sammenlignelige. Beregninger og vurderinger af samfundsøkonomiske omkostninger er lavet af forskellige aktører med potentielt forskellige metoder. Nogle elementer vil desuden kræve yderligere udredning, mens andre tiltag relativt nemt kan implementeres, hvilket især gælder forslag fremsat i regeringens forslag til en klimaplan. Figuren skal derfor anvendes med det forbehold.</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3850" y="1728063"/>
            <a:ext cx="3493744" cy="4915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79586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3"/>
          </p:nvPr>
        </p:nvSpPr>
        <p:spPr>
          <a:xfrm>
            <a:off x="720000" y="720000"/>
            <a:ext cx="8619943" cy="1008063"/>
          </a:xfrm>
        </p:spPr>
        <p:txBody>
          <a:bodyPr/>
          <a:lstStyle/>
          <a:p>
            <a:r>
              <a:rPr lang="da-DK" dirty="0">
                <a:solidFill>
                  <a:schemeClr val="accent1"/>
                </a:solidFill>
              </a:rPr>
              <a:t>Figur 7 </a:t>
            </a:r>
            <a:r>
              <a:rPr lang="da-DK" dirty="0" smtClean="0">
                <a:solidFill>
                  <a:schemeClr val="accent1"/>
                </a:solidFill>
              </a:rPr>
              <a:t>Opfyldelse </a:t>
            </a:r>
            <a:r>
              <a:rPr lang="da-DK" dirty="0">
                <a:solidFill>
                  <a:schemeClr val="accent1"/>
                </a:solidFill>
              </a:rPr>
              <a:t>af reduktionsbehovet i ikke-kvotesektoren</a:t>
            </a:r>
            <a:endParaRPr lang="da-DK" dirty="0">
              <a:solidFill>
                <a:schemeClr val="accent1"/>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96073" y="190234"/>
            <a:ext cx="1398517" cy="214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boks 1"/>
          <p:cNvSpPr txBox="1"/>
          <p:nvPr/>
        </p:nvSpPr>
        <p:spPr>
          <a:xfrm>
            <a:off x="9339943" y="6126120"/>
            <a:ext cx="1877786" cy="215444"/>
          </a:xfrm>
          <a:prstGeom prst="rect">
            <a:avLst/>
          </a:prstGeom>
          <a:noFill/>
        </p:spPr>
        <p:txBody>
          <a:bodyPr wrap="square" rtlCol="0">
            <a:spAutoFit/>
          </a:bodyPr>
          <a:lstStyle/>
          <a:p>
            <a:r>
              <a:rPr lang="da-DK" sz="800" dirty="0" smtClean="0"/>
              <a:t>Kilde: </a:t>
            </a:r>
            <a:r>
              <a:rPr lang="da-DK" sz="800" dirty="0"/>
              <a:t>Egne beregninger og vurderinger</a:t>
            </a:r>
            <a:r>
              <a:rPr lang="da-DK" sz="800" dirty="0" smtClean="0"/>
              <a:t>.</a:t>
            </a:r>
            <a:endParaRPr lang="da-DK" sz="800"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999" y="1728063"/>
            <a:ext cx="7765093" cy="4613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79586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3"/>
          </p:nvPr>
        </p:nvSpPr>
        <p:spPr>
          <a:xfrm>
            <a:off x="720000" y="720000"/>
            <a:ext cx="8464821" cy="1008063"/>
          </a:xfrm>
        </p:spPr>
        <p:txBody>
          <a:bodyPr/>
          <a:lstStyle/>
          <a:p>
            <a:r>
              <a:rPr lang="da-DK" dirty="0">
                <a:solidFill>
                  <a:schemeClr val="accent1"/>
                </a:solidFill>
              </a:rPr>
              <a:t>Figur </a:t>
            </a:r>
            <a:r>
              <a:rPr lang="da-DK" dirty="0" smtClean="0">
                <a:solidFill>
                  <a:schemeClr val="accent1"/>
                </a:solidFill>
              </a:rPr>
              <a:t>8 Scenarier </a:t>
            </a:r>
            <a:r>
              <a:rPr lang="da-DK" dirty="0">
                <a:solidFill>
                  <a:schemeClr val="accent1"/>
                </a:solidFill>
              </a:rPr>
              <a:t>for den globale CO2-udledning, der opfylder 1,5 graders-målsætningen</a:t>
            </a:r>
            <a:endParaRPr lang="da-DK" dirty="0">
              <a:solidFill>
                <a:schemeClr val="accent1"/>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96073" y="190234"/>
            <a:ext cx="1398517" cy="214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boks 1"/>
          <p:cNvSpPr txBox="1"/>
          <p:nvPr/>
        </p:nvSpPr>
        <p:spPr>
          <a:xfrm>
            <a:off x="9339943" y="2444779"/>
            <a:ext cx="1877786" cy="3662541"/>
          </a:xfrm>
          <a:prstGeom prst="rect">
            <a:avLst/>
          </a:prstGeom>
          <a:noFill/>
        </p:spPr>
        <p:txBody>
          <a:bodyPr wrap="square" rtlCol="0">
            <a:spAutoFit/>
          </a:bodyPr>
          <a:lstStyle/>
          <a:p>
            <a:r>
              <a:rPr lang="da-DK" sz="800" dirty="0"/>
              <a:t>Anm. </a:t>
            </a:r>
            <a:r>
              <a:rPr lang="da-DK" sz="800" dirty="0" smtClean="0"/>
              <a:t>1: Det </a:t>
            </a:r>
            <a:r>
              <a:rPr lang="da-DK" sz="800" dirty="0"/>
              <a:t>blå forløb bygger på et scenarie med meget høj økonomisk vækst, stor tilgængelighed af fossile ressourcer, en generel ressourcekrævende livsstil og høj efterspørgsel efter mad og energi. Det gule forløb bygger i modsætning til det blå forløb på en markant reduktion af energiforbruget sammenlignet med i dag, lav efterspørgsel efter animalske produkter, lavt madspild, samt et fokus på deleøkonomi inden for fx transport. Begge forløb antager en høj grad af teknologisk udvikling. </a:t>
            </a:r>
          </a:p>
          <a:p>
            <a:endParaRPr lang="da-DK" sz="800" dirty="0" smtClean="0"/>
          </a:p>
          <a:p>
            <a:r>
              <a:rPr lang="da-DK" sz="800" dirty="0" smtClean="0"/>
              <a:t>Anm</a:t>
            </a:r>
            <a:r>
              <a:rPr lang="da-DK" sz="800" dirty="0"/>
              <a:t>. </a:t>
            </a:r>
            <a:r>
              <a:rPr lang="da-DK" sz="800" dirty="0" smtClean="0"/>
              <a:t>2: Figuren </a:t>
            </a:r>
            <a:r>
              <a:rPr lang="da-DK" sz="800" dirty="0"/>
              <a:t>inkluderer ikke andre drivhusgasser som fx metan eller lattergas. Disse reduceres også i forløbene, men ikke i samme grad som CO</a:t>
            </a:r>
            <a:r>
              <a:rPr lang="da-DK" sz="800" baseline="-25000" dirty="0"/>
              <a:t>2</a:t>
            </a:r>
            <a:r>
              <a:rPr lang="da-DK" sz="800" dirty="0"/>
              <a:t>-udledningen. </a:t>
            </a:r>
          </a:p>
          <a:p>
            <a:endParaRPr lang="da-DK" sz="800" dirty="0" smtClean="0"/>
          </a:p>
          <a:p>
            <a:r>
              <a:rPr lang="da-DK" sz="800" dirty="0" smtClean="0"/>
              <a:t>Kilde: IPCC</a:t>
            </a:r>
            <a:r>
              <a:rPr lang="da-DK" sz="800" dirty="0"/>
              <a:t>.</a:t>
            </a:r>
          </a:p>
          <a:p>
            <a:r>
              <a:rPr lang="en-US" sz="800" dirty="0"/>
              <a:t>Daniel </a:t>
            </a:r>
            <a:r>
              <a:rPr lang="en-US" sz="800" dirty="0" err="1"/>
              <a:t>Huppmann</a:t>
            </a:r>
            <a:r>
              <a:rPr lang="en-US" sz="800" dirty="0"/>
              <a:t>, </a:t>
            </a:r>
            <a:r>
              <a:rPr lang="en-US" sz="800" dirty="0" err="1"/>
              <a:t>Elmar</a:t>
            </a:r>
            <a:r>
              <a:rPr lang="en-US" sz="800" dirty="0"/>
              <a:t> </a:t>
            </a:r>
            <a:r>
              <a:rPr lang="en-US" sz="800" dirty="0" err="1"/>
              <a:t>Kriegler</a:t>
            </a:r>
            <a:r>
              <a:rPr lang="en-US" sz="800" dirty="0"/>
              <a:t>, Volker </a:t>
            </a:r>
            <a:r>
              <a:rPr lang="en-US" sz="800" dirty="0" err="1"/>
              <a:t>Krey</a:t>
            </a:r>
            <a:r>
              <a:rPr lang="en-US" sz="800" dirty="0"/>
              <a:t>, </a:t>
            </a:r>
            <a:r>
              <a:rPr lang="en-US" sz="800" dirty="0" err="1"/>
              <a:t>Keywan</a:t>
            </a:r>
            <a:r>
              <a:rPr lang="en-US" sz="800" dirty="0"/>
              <a:t> </a:t>
            </a:r>
            <a:r>
              <a:rPr lang="en-US" sz="800" dirty="0" err="1"/>
              <a:t>Riahi</a:t>
            </a:r>
            <a:r>
              <a:rPr lang="en-US" sz="800" dirty="0"/>
              <a:t>, </a:t>
            </a:r>
            <a:r>
              <a:rPr lang="en-US" sz="800" dirty="0" err="1"/>
              <a:t>Joeri</a:t>
            </a:r>
            <a:r>
              <a:rPr lang="en-US" sz="800" dirty="0"/>
              <a:t> </a:t>
            </a:r>
            <a:r>
              <a:rPr lang="en-US" sz="800" dirty="0" err="1"/>
              <a:t>Rogelj</a:t>
            </a:r>
            <a:r>
              <a:rPr lang="en-US" sz="800" dirty="0"/>
              <a:t>, Steven K. Rose, John </a:t>
            </a:r>
            <a:r>
              <a:rPr lang="en-US" sz="800" dirty="0" err="1"/>
              <a:t>Weyant</a:t>
            </a:r>
            <a:r>
              <a:rPr lang="en-US" sz="800" dirty="0"/>
              <a:t>, et al.,  </a:t>
            </a:r>
            <a:r>
              <a:rPr lang="en-US" sz="800" i="1" dirty="0"/>
              <a:t>IAMC 1.5°C Scenario Explorer and Data hosted by IIASA</a:t>
            </a:r>
            <a:r>
              <a:rPr lang="en-US" sz="800" dirty="0"/>
              <a:t>,  Integrated Assessment Modeling Consortium &amp; International Institute for Applied Systems Analysis, 2018</a:t>
            </a:r>
            <a:endParaRPr lang="da-DK" sz="800"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080" y="2233140"/>
            <a:ext cx="8063787" cy="3874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7958662"/>
      </p:ext>
    </p:extLst>
  </p:cSld>
  <p:clrMapOvr>
    <a:masterClrMapping/>
  </p:clrMapOvr>
  <p:timing>
    <p:tnLst>
      <p:par>
        <p:cTn id="1" dur="indefinite" restart="never" nodeType="tmRoot"/>
      </p:par>
    </p:tnLst>
  </p:timing>
</p:sld>
</file>

<file path=ppt/theme/theme1.xml><?xml version="1.0" encoding="utf-8"?>
<a:theme xmlns:a="http://schemas.openxmlformats.org/drawingml/2006/main" name="Klimaraadet">
  <a:themeElements>
    <a:clrScheme name="Custom 1">
      <a:dk1>
        <a:srgbClr val="585960"/>
      </a:dk1>
      <a:lt1>
        <a:srgbClr val="FAF6F3"/>
      </a:lt1>
      <a:dk2>
        <a:srgbClr val="A5ACAE"/>
      </a:dk2>
      <a:lt2>
        <a:srgbClr val="FFFFFF"/>
      </a:lt2>
      <a:accent1>
        <a:srgbClr val="00457D"/>
      </a:accent1>
      <a:accent2>
        <a:srgbClr val="A0CFB0"/>
      </a:accent2>
      <a:accent3>
        <a:srgbClr val="FFEA8F"/>
      </a:accent3>
      <a:accent4>
        <a:srgbClr val="73B4E6"/>
      </a:accent4>
      <a:accent5>
        <a:srgbClr val="F5BEAF"/>
      </a:accent5>
      <a:accent6>
        <a:srgbClr val="A4D5E3"/>
      </a:accent6>
      <a:hlink>
        <a:srgbClr val="A5ACAE"/>
      </a:hlink>
      <a:folHlink>
        <a:srgbClr val="A5ACAE"/>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Klimaraadet</Template>
  <TotalTime>5336</TotalTime>
  <Words>1080</Words>
  <Application>Microsoft Office PowerPoint</Application>
  <PresentationFormat>Brugerdefineret</PresentationFormat>
  <Paragraphs>51</Paragraphs>
  <Slides>10</Slides>
  <Notes>1</Notes>
  <HiddenSlides>0</HiddenSlides>
  <MMClips>0</MMClips>
  <ScaleCrop>false</ScaleCrop>
  <HeadingPairs>
    <vt:vector size="4" baseType="variant">
      <vt:variant>
        <vt:lpstr>Tema</vt:lpstr>
      </vt:variant>
      <vt:variant>
        <vt:i4>1</vt:i4>
      </vt:variant>
      <vt:variant>
        <vt:lpstr>Diastitler</vt:lpstr>
      </vt:variant>
      <vt:variant>
        <vt:i4>10</vt:i4>
      </vt:variant>
    </vt:vector>
  </HeadingPairs>
  <TitlesOfParts>
    <vt:vector size="11" baseType="lpstr">
      <vt:lpstr>Klimaraadet</vt:lpstr>
      <vt:lpstr>Status for Danmarks  klimamålsætninger og -forpligtelser 2018</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Statens 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Støtte til vedvarende energi</dc:title>
  <dc:creator>Frederik Silbye</dc:creator>
  <cp:lastModifiedBy>Alexander Rygner Holm</cp:lastModifiedBy>
  <cp:revision>315</cp:revision>
  <cp:lastPrinted>2017-08-28T11:20:21Z</cp:lastPrinted>
  <dcterms:created xsi:type="dcterms:W3CDTF">2017-07-07T09:07:08Z</dcterms:created>
  <dcterms:modified xsi:type="dcterms:W3CDTF">2018-12-07T10:28:14Z</dcterms:modified>
</cp:coreProperties>
</file>